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3" r:id="rId5"/>
    <p:sldMasterId id="2147483969" r:id="rId6"/>
  </p:sldMasterIdLst>
  <p:notesMasterIdLst>
    <p:notesMasterId r:id="rId22"/>
  </p:notesMasterIdLst>
  <p:handoutMasterIdLst>
    <p:handoutMasterId r:id="rId23"/>
  </p:handoutMasterIdLst>
  <p:sldIdLst>
    <p:sldId id="2147479546" r:id="rId7"/>
    <p:sldId id="2147480419" r:id="rId8"/>
    <p:sldId id="2147480420" r:id="rId9"/>
    <p:sldId id="2147479550" r:id="rId10"/>
    <p:sldId id="2147480430" r:id="rId11"/>
    <p:sldId id="2147480411" r:id="rId12"/>
    <p:sldId id="2147480417" r:id="rId13"/>
    <p:sldId id="2147480418" r:id="rId14"/>
    <p:sldId id="2147480413" r:id="rId15"/>
    <p:sldId id="2147480423" r:id="rId16"/>
    <p:sldId id="2147480424" r:id="rId17"/>
    <p:sldId id="2147480425" r:id="rId18"/>
    <p:sldId id="2147480426" r:id="rId19"/>
    <p:sldId id="2147480429" r:id="rId20"/>
    <p:sldId id="2147480422" r:id="rId21"/>
  </p:sldIdLst>
  <p:sldSz cx="9144000" cy="5143500" type="screen16x9"/>
  <p:notesSz cx="6858000" cy="9144000"/>
  <p:embeddedFontLst>
    <p:embeddedFont>
      <p:font typeface="Consolas" panose="020B0609020204030204" pitchFamily="49"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Bold" panose="020B0802040204020203" pitchFamily="34" charset="0"/>
      <p:bold r:id="rId36"/>
    </p:embeddedFont>
    <p:embeddedFont>
      <p:font typeface="Segoe UI Semibold" panose="020B0702040204020203" pitchFamily="34" charset="0"/>
      <p:bold r:id="rId37"/>
      <p:boldItalic r:id="rId38"/>
    </p:embeddedFont>
    <p:embeddedFont>
      <p:font typeface="Segoe UI Semilight" panose="020B0402040204020203" pitchFamily="34"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ody Mileski" initials="" lastIdx="2" clrIdx="0"/>
  <p:cmAuthor id="1" name="Abril Ureña" initials="AU" lastIdx="1" clrIdx="1">
    <p:extLst>
      <p:ext uri="{19B8F6BF-5375-455C-9EA6-DF929625EA0E}">
        <p15:presenceInfo xmlns:p15="http://schemas.microsoft.com/office/powerpoint/2012/main" userId="S::abrilu@microsoft.com::07a6d0d9-2869-499b-9ff0-6443b58542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01A26"/>
    <a:srgbClr val="57CF9B"/>
    <a:srgbClr val="BE69CE"/>
    <a:srgbClr val="57CCC4"/>
    <a:srgbClr val="0D1117"/>
    <a:srgbClr val="A371F7"/>
    <a:srgbClr val="00A2FF"/>
    <a:srgbClr val="6E40C9"/>
    <a:srgbClr val="0A0C10"/>
    <a:srgbClr val="8B94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2C08C6-61CC-4A20-8B0E-2E94A4573A76}">
  <a:tblStyle styleId="{262C08C6-61CC-4A20-8B0E-2E94A4573A76}"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471863-E244-492B-8FB2-187404EB6A6D}" styleName="Table_1">
    <a:wholeTbl>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747676">
              <a:alpha val="63530"/>
            </a:srgbClr>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12700" cap="flat" cmpd="sng">
              <a:solidFill>
                <a:srgbClr val="D6D6D6"/>
              </a:solidFill>
              <a:prstDash val="solid"/>
              <a:round/>
              <a:headEnd type="none" w="sm" len="sm"/>
              <a:tailEnd type="none" w="sm" len="sm"/>
            </a:ln>
          </a:left>
          <a:right>
            <a:ln w="254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25400" cap="flat" cmpd="sng">
              <a:solidFill>
                <a:srgbClr val="D6D7D6"/>
              </a:solidFill>
              <a:prstDash val="solid"/>
              <a:round/>
              <a:headEnd type="none" w="sm" len="sm"/>
              <a:tailEnd type="none" w="sm" len="sm"/>
            </a:ln>
          </a:top>
          <a:bottom>
            <a:ln w="12700" cap="flat" cmpd="sng">
              <a:solidFill>
                <a:srgbClr val="D6D6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6D6"/>
              </a:solidFill>
              <a:prstDash val="solid"/>
              <a:round/>
              <a:headEnd type="none" w="sm" len="sm"/>
              <a:tailEnd type="none" w="sm" len="sm"/>
            </a:ln>
          </a:top>
          <a:bottom>
            <a:ln w="254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96" autoAdjust="0"/>
  </p:normalViewPr>
  <p:slideViewPr>
    <p:cSldViewPr snapToGrid="0">
      <p:cViewPr varScale="1">
        <p:scale>
          <a:sx n="123" d="100"/>
          <a:sy n="123" d="100"/>
        </p:scale>
        <p:origin x="523" y="96"/>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2" d="100"/>
          <a:sy n="72" d="100"/>
        </p:scale>
        <p:origin x="30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5.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91CDB9-3556-F85C-F9CA-B6C3C5F756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545865-6EB0-12BE-1E96-9F9DDDFFF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04BD68-A708-4711-865F-9B9D605C138A}" type="datetimeFigureOut">
              <a:rPr lang="en-US" smtClean="0"/>
              <a:t>7/31/2023</a:t>
            </a:fld>
            <a:endParaRPr lang="en-US"/>
          </a:p>
        </p:txBody>
      </p:sp>
      <p:sp>
        <p:nvSpPr>
          <p:cNvPr id="4" name="Footer Placeholder 3">
            <a:extLst>
              <a:ext uri="{FF2B5EF4-FFF2-40B4-BE49-F238E27FC236}">
                <a16:creationId xmlns:a16="http://schemas.microsoft.com/office/drawing/2014/main" id="{6E6C3189-1CC9-F46C-397E-9357BC9C5A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6D7DA2-D66D-996F-CB2A-7D677087B9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E8999B-F241-4FBA-BC2C-1D584F29141E}" type="slidenum">
              <a:rPr lang="en-US" smtClean="0"/>
              <a:t>‹#›</a:t>
            </a:fld>
            <a:endParaRPr lang="en-US"/>
          </a:p>
        </p:txBody>
      </p:sp>
    </p:spTree>
    <p:extLst>
      <p:ext uri="{BB962C8B-B14F-4D97-AF65-F5344CB8AC3E}">
        <p14:creationId xmlns:p14="http://schemas.microsoft.com/office/powerpoint/2010/main" val="15502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cli/azure/staticwebapp"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Azure/static-web-apps-cli#azure-static-web-apps-cl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solidFill>
                  <a:srgbClr val="252525"/>
                </a:solidFill>
                <a:effectLst/>
              </a:rPr>
              <a:t>Enterprise-grade Reference Architecture for JavaScript with 8 core scenarios</a:t>
            </a:r>
            <a:endParaRPr lang="en-US" dirty="0">
              <a:solidFill>
                <a:srgbClr val="252525"/>
              </a:solidFill>
              <a:effectLst/>
            </a:endParaRPr>
          </a:p>
          <a:p>
            <a:pPr>
              <a:buFont typeface="Arial" panose="020B0604020202020204" pitchFamily="34" charset="0"/>
              <a:buChar char="•"/>
            </a:pPr>
            <a:r>
              <a:rPr lang="en-US" dirty="0">
                <a:solidFill>
                  <a:srgbClr val="252525"/>
                </a:solidFill>
                <a:effectLst/>
              </a:rPr>
              <a:t>Contoso Real Estate is an Open-Source Enterprise-grade Reference Architecture for JavaScript based on a composable architecture with 8 core scenarios, showing best practices like </a:t>
            </a:r>
            <a:r>
              <a:rPr lang="en-US" dirty="0" err="1">
                <a:solidFill>
                  <a:srgbClr val="252525"/>
                </a:solidFill>
                <a:effectLst/>
              </a:rPr>
              <a:t>monorepo</a:t>
            </a:r>
            <a:r>
              <a:rPr lang="en-US" dirty="0">
                <a:solidFill>
                  <a:srgbClr val="252525"/>
                </a:solidFill>
                <a:effectLst/>
              </a:rPr>
              <a:t> usage (for multi-team and multi-project coordination), </a:t>
            </a:r>
            <a:r>
              <a:rPr lang="en-US" dirty="0" err="1">
                <a:solidFill>
                  <a:srgbClr val="252525"/>
                </a:solidFill>
                <a:effectLst/>
              </a:rPr>
              <a:t>devcontainers</a:t>
            </a:r>
            <a:r>
              <a:rPr lang="en-US" dirty="0">
                <a:solidFill>
                  <a:srgbClr val="252525"/>
                </a:solidFill>
                <a:effectLst/>
              </a:rPr>
              <a:t> (for </a:t>
            </a:r>
            <a:r>
              <a:rPr lang="en-US" dirty="0" err="1">
                <a:solidFill>
                  <a:srgbClr val="252525"/>
                </a:solidFill>
                <a:effectLst/>
              </a:rPr>
              <a:t>Codespaces</a:t>
            </a:r>
            <a:r>
              <a:rPr lang="en-US" dirty="0">
                <a:solidFill>
                  <a:srgbClr val="252525"/>
                </a:solidFill>
                <a:effectLst/>
              </a:rPr>
              <a:t>), built-in documentation (for self-guided exploration), micro-frontends, and more.</a:t>
            </a:r>
          </a:p>
          <a:p>
            <a:pPr marL="158750" indent="0">
              <a:buNone/>
            </a:pPr>
            <a:r>
              <a:rPr lang="en-US" b="1" dirty="0">
                <a:solidFill>
                  <a:srgbClr val="252525"/>
                </a:solidFill>
                <a:effectLst/>
              </a:rPr>
              <a:t>Best-in-class developer tools, from code to the cloud</a:t>
            </a:r>
            <a:endParaRPr lang="en-US" dirty="0">
              <a:solidFill>
                <a:srgbClr val="252525"/>
              </a:solidFill>
              <a:effectLst/>
            </a:endParaRPr>
          </a:p>
          <a:p>
            <a:pPr>
              <a:buFont typeface="Arial" panose="020B0604020202020204" pitchFamily="34" charset="0"/>
              <a:buChar char="•"/>
            </a:pPr>
            <a:r>
              <a:rPr lang="en-US" dirty="0">
                <a:solidFill>
                  <a:srgbClr val="252525"/>
                </a:solidFill>
                <a:effectLst/>
              </a:rPr>
              <a:t>From authoring in VS Code to testing with Playwright, deploying with Azure Dev CLI, automating with GitHub Actions, and featuring a fully fledged, no additional configuration needed, developer environment on </a:t>
            </a:r>
            <a:r>
              <a:rPr lang="en-US" dirty="0" err="1">
                <a:solidFill>
                  <a:srgbClr val="252525"/>
                </a:solidFill>
                <a:effectLst/>
              </a:rPr>
              <a:t>Github</a:t>
            </a:r>
            <a:r>
              <a:rPr lang="en-US" dirty="0">
                <a:solidFill>
                  <a:srgbClr val="252525"/>
                </a:solidFill>
                <a:effectLst/>
              </a:rPr>
              <a:t> </a:t>
            </a:r>
            <a:r>
              <a:rPr lang="en-US" dirty="0" err="1">
                <a:solidFill>
                  <a:srgbClr val="252525"/>
                </a:solidFill>
                <a:effectLst/>
              </a:rPr>
              <a:t>Codespaces</a:t>
            </a:r>
            <a:r>
              <a:rPr lang="en-US" dirty="0">
                <a:solidFill>
                  <a:srgbClr val="252525"/>
                </a:solidFill>
                <a:effectLst/>
              </a:rPr>
              <a:t>. Plus, early insights into using AI assistance with GitHub Copilot</a:t>
            </a:r>
          </a:p>
        </p:txBody>
      </p:sp>
    </p:spTree>
    <p:extLst>
      <p:ext uri="{BB962C8B-B14F-4D97-AF65-F5344CB8AC3E}">
        <p14:creationId xmlns:p14="http://schemas.microsoft.com/office/powerpoint/2010/main" val="131444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End-to-end development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Best-in-class end-to-end development experience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from developing and debugging to monitoring and deploying with built-in DevOps capabilities.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Tailored VS Code extension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to easily create static web apps, extend with serverless APIs, and establish a deployment workflow.</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Powerful Command Line Interface (CLI)</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provides a high-fidelity local replica of the cloud production environment with mocked hosting platform features for authentication, custom routing, and authorization rules to support local development.</a:t>
            </a:r>
          </a:p>
        </p:txBody>
      </p:sp>
    </p:spTree>
    <p:extLst>
      <p:ext uri="{BB962C8B-B14F-4D97-AF65-F5344CB8AC3E}">
        <p14:creationId xmlns:p14="http://schemas.microsoft.com/office/powerpoint/2010/main" val="36401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Streamlined build and deployment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Code change driven app building and deployment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interacts directly with GitHub or Azure DevOps to monitor a branch of your choice and automatically builds and deploys apps and API to Azure.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Workflow based pre-production environment build</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stage the app and enables you to perform reviews before pushing to production.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Multiple pre-production environments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can co-exist at the same time when using Azure Static Web Apps. Each time you create a pull request against the watched branch, a staged version with your changes is deployed to a distinct pre-production environment.</a:t>
            </a:r>
          </a:p>
        </p:txBody>
      </p:sp>
    </p:spTree>
    <p:extLst>
      <p:ext uri="{BB962C8B-B14F-4D97-AF65-F5344CB8AC3E}">
        <p14:creationId xmlns:p14="http://schemas.microsoft.com/office/powerpoint/2010/main" val="297029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Fully managed and cost-effective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 serverless approach with auto scaling keep costs low by matching resources to demand. Suitable for small spiky loads to large sites with sustained traffic.</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Serverless pricing model means you only pay for what you use. No need for idle capacity management and resource over-provisioning.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Automatic handling of all maintenance and updates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Always-on traffic monitoring and real-time mitigation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Built-in authentication and routing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buNone/>
            </a:pPr>
            <a:endParaRPr lang="en-US" dirty="0">
              <a:solidFill>
                <a:srgbClr val="252525"/>
              </a:solidFill>
              <a:effectLst/>
            </a:endParaRPr>
          </a:p>
        </p:txBody>
      </p:sp>
    </p:spTree>
    <p:extLst>
      <p:ext uri="{BB962C8B-B14F-4D97-AF65-F5344CB8AC3E}">
        <p14:creationId xmlns:p14="http://schemas.microsoft.com/office/powerpoint/2010/main" val="138473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standard communication structure between frontend and backend in an Angular project is through a </a:t>
            </a:r>
            <a:r>
              <a:rPr lang="en-US" b="1" dirty="0" err="1"/>
              <a:t>services.ts</a:t>
            </a:r>
            <a:r>
              <a:rPr lang="en-US" b="1" dirty="0"/>
              <a:t>. </a:t>
            </a:r>
            <a:r>
              <a:rPr lang="en-US" dirty="0"/>
              <a:t>In the </a:t>
            </a:r>
            <a:r>
              <a:rPr lang="en-US" b="1" dirty="0"/>
              <a:t>portal </a:t>
            </a:r>
            <a:r>
              <a:rPr lang="en-US" dirty="0"/>
              <a:t>project of Contoso Real Estate, the communication between frontend and backend and the deployment are managed through the Azure Static Web App CLI.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execution of the project, the SWA CLI intercepts and forwards HTTP requests to the right components based on purpose when calling APIs, which requires no CORS configuration. If you are running Contoso, you will see the portal available on the 4280 port (check the Ports tab on </a:t>
            </a:r>
            <a:r>
              <a:rPr lang="en-US" dirty="0" err="1"/>
              <a:t>Codespaces</a:t>
            </a:r>
            <a:r>
              <a:rPr lang="en-US" dirty="0"/>
              <a:t>) because it is the default port of the ASWA.</a:t>
            </a:r>
            <a:endParaRPr lang="en-US" sz="1100" b="0" i="0" dirty="0">
              <a:solidFill>
                <a:srgbClr val="171717"/>
              </a:solidFill>
              <a:effectLst/>
              <a:latin typeface="Segoe UI" panose="020B05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589503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Note: you can show how to enable codespaces https://docs.github.com/en/codespaces/getting-started/quickstart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Copilot offers 60-day trial</a:t>
            </a:r>
            <a:endParaRPr dirty="0"/>
          </a:p>
        </p:txBody>
      </p:sp>
    </p:spTree>
    <p:extLst>
      <p:ext uri="{BB962C8B-B14F-4D97-AF65-F5344CB8AC3E}">
        <p14:creationId xmlns:p14="http://schemas.microsoft.com/office/powerpoint/2010/main" val="228339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solidFill>
                  <a:srgbClr val="252525"/>
                </a:solidFill>
                <a:effectLst/>
              </a:rPr>
              <a:t>Composable architecture</a:t>
            </a:r>
            <a:r>
              <a:rPr lang="en-US" dirty="0">
                <a:solidFill>
                  <a:srgbClr val="252525"/>
                </a:solidFill>
                <a:effectLst/>
              </a:rPr>
              <a:t> is a design pattern that allows developers to create reusable components to build applications more quickly and easily. This pattern has been gaining popularity in recent years as businesses strive to reduce the time needed to develop and deploy new applications.</a:t>
            </a:r>
          </a:p>
          <a:p>
            <a:pPr marL="158750" indent="0">
              <a:buNone/>
            </a:pPr>
            <a:endParaRPr lang="en-US" dirty="0">
              <a:solidFill>
                <a:srgbClr val="252525"/>
              </a:solidFill>
              <a:effectLst/>
            </a:endParaRPr>
          </a:p>
          <a:p>
            <a:pPr marL="158750" indent="0">
              <a:buNone/>
            </a:pPr>
            <a:r>
              <a:rPr lang="en-US" b="1" dirty="0">
                <a:solidFill>
                  <a:srgbClr val="252525"/>
                </a:solidFill>
                <a:effectLst/>
              </a:rPr>
              <a:t>Advantages of using composable architecture:</a:t>
            </a:r>
            <a:endParaRPr lang="en-US" dirty="0">
              <a:solidFill>
                <a:srgbClr val="252525"/>
              </a:solidFill>
              <a:effectLst/>
            </a:endParaRPr>
          </a:p>
          <a:p>
            <a:pPr>
              <a:buFont typeface="Arial" panose="020B0604020202020204" pitchFamily="34" charset="0"/>
              <a:buChar char="•"/>
            </a:pPr>
            <a:r>
              <a:rPr lang="en-US" b="1" dirty="0">
                <a:solidFill>
                  <a:srgbClr val="252525"/>
                </a:solidFill>
                <a:effectLst/>
              </a:rPr>
              <a:t>Reusability</a:t>
            </a:r>
            <a:r>
              <a:rPr lang="en-US" dirty="0">
                <a:solidFill>
                  <a:srgbClr val="252525"/>
                </a:solidFill>
                <a:effectLst/>
              </a:rPr>
              <a:t>: components can be reused in different parts of the application.</a:t>
            </a:r>
          </a:p>
          <a:p>
            <a:pPr>
              <a:buFont typeface="Arial" panose="020B0604020202020204" pitchFamily="34" charset="0"/>
              <a:buChar char="•"/>
            </a:pPr>
            <a:r>
              <a:rPr lang="en-US" b="1" dirty="0">
                <a:solidFill>
                  <a:srgbClr val="252525"/>
                </a:solidFill>
                <a:effectLst/>
              </a:rPr>
              <a:t>Scalability</a:t>
            </a:r>
            <a:r>
              <a:rPr lang="en-US" dirty="0">
                <a:solidFill>
                  <a:srgbClr val="252525"/>
                </a:solidFill>
                <a:effectLst/>
              </a:rPr>
              <a:t>: the application can be scaled horizontally; that is, it can be divided into smaller parts, and each part can be developed by a different team.</a:t>
            </a:r>
          </a:p>
          <a:p>
            <a:pPr>
              <a:buFont typeface="Arial" panose="020B0604020202020204" pitchFamily="34" charset="0"/>
              <a:buChar char="•"/>
            </a:pPr>
            <a:r>
              <a:rPr lang="en-US" b="1" dirty="0">
                <a:solidFill>
                  <a:srgbClr val="252525"/>
                </a:solidFill>
                <a:effectLst/>
              </a:rPr>
              <a:t>Maintainability: </a:t>
            </a:r>
            <a:r>
              <a:rPr lang="en-US" b="0" dirty="0">
                <a:solidFill>
                  <a:srgbClr val="252525"/>
                </a:solidFill>
                <a:effectLst/>
              </a:rPr>
              <a:t>t</a:t>
            </a:r>
            <a:r>
              <a:rPr lang="en-US" dirty="0">
                <a:solidFill>
                  <a:srgbClr val="252525"/>
                </a:solidFill>
                <a:effectLst/>
              </a:rPr>
              <a:t>he application can be maintained more easily as each component is responsible for a specific functionality.</a:t>
            </a:r>
          </a:p>
        </p:txBody>
      </p:sp>
    </p:spTree>
    <p:extLst>
      <p:ext uri="{BB962C8B-B14F-4D97-AF65-F5344CB8AC3E}">
        <p14:creationId xmlns:p14="http://schemas.microsoft.com/office/powerpoint/2010/main" val="74317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Contoso Real Estate has 8 scenarios, including a static web app with a serverless backend, integrated monitoring and insights, micro-frontends, built-in authentication, containerized payments, intelligent search, and performance optimization.</a:t>
            </a:r>
          </a:p>
        </p:txBody>
      </p:sp>
    </p:spTree>
    <p:extLst>
      <p:ext uri="{BB962C8B-B14F-4D97-AF65-F5344CB8AC3E}">
        <p14:creationId xmlns:p14="http://schemas.microsoft.com/office/powerpoint/2010/main" val="242353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Comments about the portal scenario</a:t>
            </a:r>
          </a:p>
        </p:txBody>
      </p:sp>
    </p:spTree>
    <p:extLst>
      <p:ext uri="{BB962C8B-B14F-4D97-AF65-F5344CB8AC3E}">
        <p14:creationId xmlns:p14="http://schemas.microsoft.com/office/powerpoint/2010/main" val="204870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252525"/>
                </a:solidFill>
                <a:effectLst/>
              </a:rPr>
              <a:t>All you need to get started is a GitHub account to use </a:t>
            </a:r>
            <a:r>
              <a:rPr lang="en-US" dirty="0" err="1">
                <a:solidFill>
                  <a:srgbClr val="252525"/>
                </a:solidFill>
                <a:effectLst/>
              </a:rPr>
              <a:t>Codespaces</a:t>
            </a:r>
            <a:r>
              <a:rPr lang="en-US" dirty="0">
                <a:solidFill>
                  <a:srgbClr val="252525"/>
                </a:solidFill>
                <a:effectLst/>
              </a:rPr>
              <a:t> and Copilot and an Azure account to create the cloud services we'll learn about throughout the workshop.</a:t>
            </a:r>
          </a:p>
          <a:p>
            <a:r>
              <a:rPr lang="en-US" dirty="0">
                <a:solidFill>
                  <a:srgbClr val="252525"/>
                </a:solidFill>
                <a:effectLst/>
              </a:rPr>
              <a:t>If you're a student, you can sign up for the GitHub Student Developer Pack benefit program to get access to GitHub Copilot for free, 90 hours of GitHub </a:t>
            </a:r>
            <a:r>
              <a:rPr lang="en-US" dirty="0" err="1">
                <a:solidFill>
                  <a:srgbClr val="252525"/>
                </a:solidFill>
                <a:effectLst/>
              </a:rPr>
              <a:t>Codespaces</a:t>
            </a:r>
            <a:r>
              <a:rPr lang="en-US" dirty="0">
                <a:solidFill>
                  <a:srgbClr val="252525"/>
                </a:solidFill>
                <a:effectLst/>
              </a:rPr>
              <a:t>, and activate the Azure for Students offer, which gives you $100 in credits on Azure+ 25 free services for 1 year (can be renewed).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833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CCCCCC"/>
                </a:solidFill>
                <a:effectLst/>
                <a:latin typeface="Consolas" panose="020B0609020204030204" pitchFamily="49" charset="0"/>
              </a:rPr>
              <a:t>GitHub </a:t>
            </a:r>
            <a:r>
              <a:rPr lang="en-US" b="0" dirty="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is a cloud-hosted development environment. When you work in a </a:t>
            </a:r>
            <a:r>
              <a:rPr lang="en-US" b="0" dirty="0" err="1">
                <a:solidFill>
                  <a:srgbClr val="CCCCCC"/>
                </a:solidFill>
                <a:effectLst/>
                <a:latin typeface="Consolas" panose="020B0609020204030204" pitchFamily="49" charset="0"/>
              </a:rPr>
              <a:t>Codespace</a:t>
            </a:r>
            <a:r>
              <a:rPr lang="en-US" b="0" dirty="0">
                <a:solidFill>
                  <a:srgbClr val="CCCCCC"/>
                </a:solidFill>
                <a:effectLst/>
                <a:latin typeface="Consolas" panose="020B0609020204030204" pitchFamily="49" charset="0"/>
              </a:rPr>
              <a:t>, the environment you're working in is created using a development container, or dev container, hosted on a virtual machine. Development containers, or dev containers, are Docker containers that are specifically configured to provide a complete development environment. You can configure the dev container for a repository so that </a:t>
            </a:r>
            <a:r>
              <a:rPr lang="en-US" b="0" dirty="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created for that repository provide a custom development environment, complete with all the tools and runtimes you need to work on a specific project.</a:t>
            </a:r>
          </a:p>
        </p:txBody>
      </p:sp>
    </p:spTree>
    <p:extLst>
      <p:ext uri="{BB962C8B-B14F-4D97-AF65-F5344CB8AC3E}">
        <p14:creationId xmlns:p14="http://schemas.microsoft.com/office/powerpoint/2010/main" val="240278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4D5156"/>
                </a:solidFill>
                <a:effectLst/>
                <a:latin typeface="Google Sans"/>
              </a:rPr>
              <a:t>GitHub Copilot is </a:t>
            </a:r>
            <a:r>
              <a:rPr lang="en-US" b="0" i="0" dirty="0">
                <a:solidFill>
                  <a:srgbClr val="040C28"/>
                </a:solidFill>
                <a:effectLst/>
                <a:latin typeface="Google Sans"/>
              </a:rPr>
              <a:t>an AI pair programmer that offers autocomplete-style suggestions as you code</a:t>
            </a:r>
            <a:r>
              <a:rPr lang="en-US" b="0" i="0" dirty="0">
                <a:solidFill>
                  <a:srgbClr val="4D5156"/>
                </a:solidFill>
                <a:effectLst/>
                <a:latin typeface="Google Sans"/>
              </a:rPr>
              <a:t>. You can receive suggestions from GitHub Copilot either by starting to write the code you want to use, or by writing a natural language comment describing what you want the code to do.  It </a:t>
            </a:r>
            <a:r>
              <a:rPr lang="en-US" dirty="0"/>
              <a:t>is available where you want it. On your desktop using popular IDEs (Visual Studio Code, Visual Studio, JetBrains, </a:t>
            </a:r>
            <a:r>
              <a:rPr lang="en-US" dirty="0" err="1"/>
              <a:t>Neovim</a:t>
            </a:r>
            <a:r>
              <a:rPr lang="en-US" dirty="0"/>
              <a:t>) or in your browser using GitHub </a:t>
            </a:r>
            <a:r>
              <a:rPr lang="en-US" dirty="0" err="1"/>
              <a:t>Codespaces</a:t>
            </a:r>
            <a:r>
              <a:rPr lang="en-US" dirty="0"/>
              <a:t>.</a:t>
            </a:r>
          </a:p>
          <a:p>
            <a:pPr marL="158750" indent="0" algn="l">
              <a:buNone/>
            </a:pPr>
            <a:endParaRPr lang="en-US" dirty="0"/>
          </a:p>
          <a:p>
            <a:pPr marL="158750" indent="0" algn="l">
              <a:buNone/>
            </a:pPr>
            <a:r>
              <a:rPr lang="en-US" b="0" i="0" dirty="0">
                <a:solidFill>
                  <a:srgbClr val="656D76"/>
                </a:solidFill>
                <a:effectLst/>
                <a:latin typeface="Mona Sans"/>
              </a:rPr>
              <a:t>GitHub Copilot is powered by Codex, a generative pretrained AI model created by OpenAI. It has been trained on natural language text and source code from publicly available sources, including code in public repositories on GitHub.</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703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1077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latin typeface="Segoe UI Semibold" panose="020B0702040204020203" pitchFamily="34" charset="0"/>
                <a:cs typeface="Segoe UI Semibold" panose="020B0702040204020203" pitchFamily="34" charset="0"/>
              </a:rPr>
              <a:t>Azure Static Web Apps is a managed service that automatically builds and deploys full stack web apps to Azure from a code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bg1"/>
                </a:solidFill>
                <a:latin typeface="Segoe UI Semibold" panose="020B0702040204020203" pitchFamily="34" charset="0"/>
                <a:cs typeface="Segoe UI Semibold" panose="020B0702040204020203" pitchFamily="34" charset="0"/>
              </a:rPr>
              <a:t>Global 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Fully managed global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Bring your content closer to your customers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Scale faster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sng" dirty="0">
                <a:solidFill>
                  <a:schemeClr val="bg1"/>
                </a:solidFill>
                <a:latin typeface="Segoe UI Semibold" panose="020B0702040204020203" pitchFamily="34" charset="0"/>
                <a:cs typeface="Segoe UI Semibold" panose="020B0702040204020203" pitchFamily="34" charset="0"/>
              </a:rPr>
              <a:t>Enterprise-grade edge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Enhanced security, and increased reliability without requiring configuration or coding.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bg1"/>
                </a:solidFill>
                <a:latin typeface="Segoe UI Semibold" panose="020B0702040204020203" pitchFamily="34" charset="0"/>
                <a:cs typeface="Segoe UI Semibold" panose="020B0702040204020203" pitchFamily="34" charset="0"/>
              </a:rPr>
              <a:t>Managed Azure Front Door can be used to significantly reduce latency and increase throughput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solidFill>
                <a:schemeClr val="bg1"/>
              </a:solidFill>
              <a:latin typeface="Segoe UI Semibold" panose="020B0702040204020203" pitchFamily="34" charset="0"/>
              <a:cs typeface="Segoe UI Semibold" panose="020B0702040204020203" pitchFamily="34" charset="0"/>
            </a:endParaRPr>
          </a:p>
          <a:p>
            <a:pPr marL="158750" indent="0" algn="l">
              <a:buNone/>
            </a:pPr>
            <a:r>
              <a:rPr lang="en-US" sz="1100" b="1" i="0" dirty="0">
                <a:solidFill>
                  <a:srgbClr val="171717"/>
                </a:solidFill>
                <a:effectLst/>
                <a:latin typeface="Segoe UI" panose="020B0502040204020203" pitchFamily="34" charset="0"/>
              </a:rPr>
              <a:t>Key features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Web hosting</a:t>
            </a:r>
            <a:r>
              <a:rPr lang="en-US" sz="1100" b="0" i="0" dirty="0">
                <a:solidFill>
                  <a:srgbClr val="171717"/>
                </a:solidFill>
                <a:effectLst/>
                <a:latin typeface="Segoe UI" panose="020B0502040204020203" pitchFamily="34" charset="0"/>
              </a:rPr>
              <a:t> for static content like HTML, CSS, JavaScript, and images.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Integrated API</a:t>
            </a:r>
            <a:r>
              <a:rPr lang="en-US" sz="1100" b="0" i="0" dirty="0">
                <a:solidFill>
                  <a:srgbClr val="171717"/>
                </a:solidFill>
                <a:effectLst/>
                <a:latin typeface="Segoe UI" panose="020B0502040204020203" pitchFamily="34" charset="0"/>
              </a:rPr>
              <a:t> support provided by Azure Functions with the option to link an existing Azure Functions app using a standard account.</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First-class GitHub and Azure DevOps integration</a:t>
            </a:r>
            <a:r>
              <a:rPr lang="en-US" sz="1100" b="0" i="0" dirty="0">
                <a:solidFill>
                  <a:srgbClr val="171717"/>
                </a:solidFill>
                <a:effectLst/>
                <a:latin typeface="Segoe UI" panose="020B0502040204020203" pitchFamily="34" charset="0"/>
              </a:rPr>
              <a:t> where repository changes trigger builds and deployments.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Globally distributed</a:t>
            </a:r>
            <a:r>
              <a:rPr lang="en-US" sz="1100" b="0" i="0" dirty="0">
                <a:solidFill>
                  <a:srgbClr val="171717"/>
                </a:solidFill>
                <a:effectLst/>
                <a:latin typeface="Segoe UI" panose="020B0502040204020203" pitchFamily="34" charset="0"/>
              </a:rPr>
              <a:t> static content, putting content closer to your users.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Free SSL certificates</a:t>
            </a:r>
            <a:r>
              <a:rPr lang="en-US" sz="1100" b="0" i="0" dirty="0">
                <a:solidFill>
                  <a:srgbClr val="171717"/>
                </a:solidFill>
                <a:effectLst/>
                <a:latin typeface="Segoe UI" panose="020B0502040204020203" pitchFamily="34" charset="0"/>
              </a:rPr>
              <a:t>, which are automatically renewed.</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 domains</a:t>
            </a:r>
            <a:r>
              <a:rPr lang="en-US" sz="1100" b="0" i="0" dirty="0">
                <a:solidFill>
                  <a:srgbClr val="171717"/>
                </a:solidFill>
                <a:effectLst/>
                <a:latin typeface="Segoe UI" panose="020B0502040204020203" pitchFamily="34" charset="0"/>
              </a:rPr>
              <a:t> to provide branded customizations to your app.</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Seamless security model</a:t>
            </a:r>
            <a:r>
              <a:rPr lang="en-US" sz="1100" b="0" i="0" dirty="0">
                <a:solidFill>
                  <a:srgbClr val="171717"/>
                </a:solidFill>
                <a:effectLst/>
                <a:latin typeface="Segoe UI" panose="020B0502040204020203" pitchFamily="34" charset="0"/>
              </a:rPr>
              <a:t> with a reverse-proxy when calling APIs, which requires no CORS configuration.</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Authentication provider integrations</a:t>
            </a:r>
            <a:r>
              <a:rPr lang="en-US" sz="1100" b="0" i="0" dirty="0">
                <a:solidFill>
                  <a:srgbClr val="171717"/>
                </a:solidFill>
                <a:effectLst/>
                <a:latin typeface="Segoe UI" panose="020B0502040204020203" pitchFamily="34" charset="0"/>
              </a:rPr>
              <a:t> with Azure Active Directory, GitHub, and Twitter.</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Customizable authorization role definition</a:t>
            </a:r>
            <a:r>
              <a:rPr lang="en-US" sz="1100" b="0" i="0" dirty="0">
                <a:solidFill>
                  <a:srgbClr val="171717"/>
                </a:solidFill>
                <a:effectLst/>
                <a:latin typeface="Segoe UI" panose="020B0502040204020203" pitchFamily="34" charset="0"/>
              </a:rPr>
              <a:t> and assignments.</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Back-end routing rules</a:t>
            </a:r>
            <a:r>
              <a:rPr lang="en-US" sz="1100" b="0" i="0" dirty="0">
                <a:solidFill>
                  <a:srgbClr val="171717"/>
                </a:solidFill>
                <a:effectLst/>
                <a:latin typeface="Segoe UI" panose="020B0502040204020203" pitchFamily="34" charset="0"/>
              </a:rPr>
              <a:t> enabling full control over the content and routes you </a:t>
            </a:r>
            <a:r>
              <a:rPr lang="en-US" sz="1100" b="0" i="0" dirty="0" err="1">
                <a:solidFill>
                  <a:srgbClr val="171717"/>
                </a:solidFill>
                <a:effectLst/>
                <a:latin typeface="Segoe UI" panose="020B0502040204020203" pitchFamily="34" charset="0"/>
              </a:rPr>
              <a:t>serv</a:t>
            </a:r>
            <a:r>
              <a:rPr lang="en-US" sz="1100" b="1" i="0" dirty="0" err="1">
                <a:solidFill>
                  <a:srgbClr val="171717"/>
                </a:solidFill>
                <a:effectLst/>
                <a:latin typeface="Segoe UI" panose="020B0502040204020203" pitchFamily="34" charset="0"/>
              </a:rPr>
              <a:t>Generated</a:t>
            </a:r>
            <a:r>
              <a:rPr lang="en-US" sz="1100" b="1" i="0" dirty="0">
                <a:solidFill>
                  <a:srgbClr val="171717"/>
                </a:solidFill>
                <a:effectLst/>
                <a:latin typeface="Segoe UI" panose="020B0502040204020203" pitchFamily="34" charset="0"/>
              </a:rPr>
              <a:t> staging versions</a:t>
            </a:r>
            <a:r>
              <a:rPr lang="en-US" sz="1100" b="0" i="0" dirty="0">
                <a:solidFill>
                  <a:srgbClr val="171717"/>
                </a:solidFill>
                <a:effectLst/>
                <a:latin typeface="Segoe UI" panose="020B0502040204020203" pitchFamily="34" charset="0"/>
              </a:rPr>
              <a:t> powered by pull requests enabling preview versions of your site before publishing.</a:t>
            </a:r>
          </a:p>
          <a:p>
            <a:pPr algn="l">
              <a:buFont typeface="Arial" panose="020B0604020202020204" pitchFamily="34" charset="0"/>
              <a:buChar char="•"/>
            </a:pPr>
            <a:r>
              <a:rPr lang="en-US" sz="1100" b="1" i="0" dirty="0">
                <a:solidFill>
                  <a:srgbClr val="171717"/>
                </a:solidFill>
                <a:effectLst/>
                <a:latin typeface="Segoe UI" panose="020B0502040204020203" pitchFamily="34" charset="0"/>
              </a:rPr>
              <a:t>CLI support</a:t>
            </a:r>
            <a:r>
              <a:rPr lang="en-US" sz="1100" b="0" i="0" dirty="0">
                <a:solidFill>
                  <a:srgbClr val="171717"/>
                </a:solidFill>
                <a:effectLst/>
                <a:latin typeface="Segoe UI" panose="020B0502040204020203" pitchFamily="34" charset="0"/>
              </a:rPr>
              <a:t> through the </a:t>
            </a:r>
            <a:r>
              <a:rPr lang="en-US" sz="1100" b="0" i="0" u="none" strike="noStrike" dirty="0">
                <a:solidFill>
                  <a:srgbClr val="171717"/>
                </a:solidFill>
                <a:effectLst/>
                <a:latin typeface="Segoe UI" panose="020B0502040204020203" pitchFamily="34" charset="0"/>
                <a:hlinkClick r:id="rId3"/>
              </a:rPr>
              <a:t>Azure CLI</a:t>
            </a:r>
            <a:r>
              <a:rPr lang="en-US" sz="1100" b="0" i="0" dirty="0">
                <a:solidFill>
                  <a:srgbClr val="171717"/>
                </a:solidFill>
                <a:effectLst/>
                <a:latin typeface="Segoe UI" panose="020B0502040204020203" pitchFamily="34" charset="0"/>
              </a:rPr>
              <a:t> to create cloud resources, and via the </a:t>
            </a:r>
            <a:r>
              <a:rPr lang="en-US" sz="1100" b="0" i="0" u="none" strike="noStrike" dirty="0">
                <a:solidFill>
                  <a:srgbClr val="171717"/>
                </a:solidFill>
                <a:effectLst/>
                <a:latin typeface="Segoe UI" panose="020B0502040204020203" pitchFamily="34" charset="0"/>
                <a:hlinkClick r:id="rId4"/>
              </a:rPr>
              <a:t>Azure Static Web Apps CLI</a:t>
            </a:r>
            <a:r>
              <a:rPr lang="en-US" sz="1100" b="0" i="0" dirty="0">
                <a:solidFill>
                  <a:srgbClr val="171717"/>
                </a:solidFill>
                <a:effectLst/>
                <a:latin typeface="Segoe UI" panose="020B0502040204020203" pitchFamily="34" charset="0"/>
              </a:rPr>
              <a:t> for local development.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89854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D111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027C09-4D65-B3BB-BD31-9A6D929EA65E}"/>
              </a:ext>
            </a:extLst>
          </p:cNvPr>
          <p:cNvSpPr>
            <a:spLocks noGrp="1"/>
          </p:cNvSpPr>
          <p:nvPr>
            <p:ph type="ctrTitle" hasCustomPrompt="1"/>
          </p:nvPr>
        </p:nvSpPr>
        <p:spPr>
          <a:xfrm>
            <a:off x="469535" y="1207617"/>
            <a:ext cx="4969239" cy="1344118"/>
          </a:xfrm>
          <a:prstGeom prst="rect">
            <a:avLst/>
          </a:prstGeom>
        </p:spPr>
        <p:txBody>
          <a:bodyPr/>
          <a:lstStyle>
            <a:lvl1pPr>
              <a:defRPr lang="en-US" sz="3600" b="1" i="0" u="none" strike="noStrike" cap="none" spc="-50" baseline="0">
                <a:solidFill>
                  <a:schemeClr val="bg1"/>
                </a:solidFill>
                <a:latin typeface="Segoe UI Bold"/>
                <a:cs typeface="Segoe UI Bold"/>
                <a:sym typeface="Arial"/>
              </a:defRPr>
            </a:lvl1pPr>
          </a:lstStyle>
          <a:p>
            <a:pPr marR="0" lvl="0">
              <a:spcAft>
                <a:spcPts val="0"/>
              </a:spcAft>
              <a:buClrTx/>
              <a:buFontTx/>
            </a:pPr>
            <a:r>
              <a:rPr lang="en-US" dirty="0"/>
              <a:t>Session name and reference</a:t>
            </a:r>
          </a:p>
        </p:txBody>
      </p:sp>
      <p:pic>
        <p:nvPicPr>
          <p:cNvPr id="14" name="Twitter" descr="Twitter">
            <a:extLst>
              <a:ext uri="{FF2B5EF4-FFF2-40B4-BE49-F238E27FC236}">
                <a16:creationId xmlns:a16="http://schemas.microsoft.com/office/drawing/2014/main" id="{C554A7D0-779F-9D24-DCF3-4F41E0C0745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996" y="3945060"/>
            <a:ext cx="336556" cy="336556"/>
          </a:xfrm>
          <a:prstGeom prst="rect">
            <a:avLst/>
          </a:prstGeom>
        </p:spPr>
      </p:pic>
      <p:pic>
        <p:nvPicPr>
          <p:cNvPr id="16" name="Picture 15" descr="LinkedIn">
            <a:extLst>
              <a:ext uri="{FF2B5EF4-FFF2-40B4-BE49-F238E27FC236}">
                <a16:creationId xmlns:a16="http://schemas.microsoft.com/office/drawing/2014/main" id="{BA6C8E6C-7043-0C31-E4E2-27489631E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99607" y="3984959"/>
            <a:ext cx="297873" cy="270794"/>
          </a:xfrm>
          <a:prstGeom prst="rect">
            <a:avLst/>
          </a:prstGeom>
        </p:spPr>
      </p:pic>
      <p:sp>
        <p:nvSpPr>
          <p:cNvPr id="18" name="Text Placeholder 35">
            <a:extLst>
              <a:ext uri="{FF2B5EF4-FFF2-40B4-BE49-F238E27FC236}">
                <a16:creationId xmlns:a16="http://schemas.microsoft.com/office/drawing/2014/main" id="{B1C6F68F-1436-58E4-F4F0-93C9CF3F07B9}"/>
              </a:ext>
            </a:extLst>
          </p:cNvPr>
          <p:cNvSpPr>
            <a:spLocks noGrp="1"/>
          </p:cNvSpPr>
          <p:nvPr>
            <p:ph type="body" sz="quarter" idx="10" hasCustomPrompt="1"/>
          </p:nvPr>
        </p:nvSpPr>
        <p:spPr>
          <a:xfrm>
            <a:off x="1743996" y="3038474"/>
            <a:ext cx="4406024" cy="430099"/>
          </a:xfrm>
          <a:prstGeom prst="rect">
            <a:avLst/>
          </a:prstGeom>
        </p:spPr>
        <p:txBody>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9" name="Text Placeholder 37">
            <a:extLst>
              <a:ext uri="{FF2B5EF4-FFF2-40B4-BE49-F238E27FC236}">
                <a16:creationId xmlns:a16="http://schemas.microsoft.com/office/drawing/2014/main" id="{8F64E9AC-6FB7-3BE9-7FDE-5C5D56B82E63}"/>
              </a:ext>
            </a:extLst>
          </p:cNvPr>
          <p:cNvSpPr>
            <a:spLocks noGrp="1"/>
          </p:cNvSpPr>
          <p:nvPr>
            <p:ph type="body" sz="quarter" idx="11" hasCustomPrompt="1"/>
          </p:nvPr>
        </p:nvSpPr>
        <p:spPr>
          <a:xfrm>
            <a:off x="1752280" y="3537117"/>
            <a:ext cx="3604048" cy="338400"/>
          </a:xfrm>
          <a:prstGeom prst="rect">
            <a:avLst/>
          </a:prstGeom>
        </p:spPr>
        <p:txBody>
          <a:bodyPr/>
          <a:lstStyle>
            <a:lvl1pPr marL="0" indent="0">
              <a:buNone/>
              <a:defRPr lang="en-US" sz="1600" b="0" i="0" u="none" strike="noStrike" cap="none" dirty="0" smtClean="0">
                <a:solidFill>
                  <a:schemeClr val="accent5">
                    <a:lumMod val="60000"/>
                    <a:lumOff val="40000"/>
                  </a:schemeClr>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Speaker position</a:t>
            </a:r>
          </a:p>
        </p:txBody>
      </p:sp>
      <p:sp>
        <p:nvSpPr>
          <p:cNvPr id="20" name="Picture Placeholder 39">
            <a:extLst>
              <a:ext uri="{FF2B5EF4-FFF2-40B4-BE49-F238E27FC236}">
                <a16:creationId xmlns:a16="http://schemas.microsoft.com/office/drawing/2014/main" id="{84BBB378-716A-925E-A735-66A26917842C}"/>
              </a:ext>
            </a:extLst>
          </p:cNvPr>
          <p:cNvSpPr>
            <a:spLocks noGrp="1"/>
          </p:cNvSpPr>
          <p:nvPr>
            <p:ph type="pic" sz="quarter" idx="12"/>
          </p:nvPr>
        </p:nvSpPr>
        <p:spPr>
          <a:xfrm>
            <a:off x="469535" y="3038474"/>
            <a:ext cx="1041816" cy="1041816"/>
          </a:xfrm>
          <a:prstGeom prst="flowChartConnector">
            <a:avLst/>
          </a:prstGeom>
          <a:noFill/>
          <a:ln w="57150" cap="flat" cmpd="sng">
            <a:solidFill>
              <a:srgbClr val="A371F7"/>
            </a:solidFill>
            <a:prstDash val="solid"/>
            <a:round/>
            <a:headEnd type="none" w="sm" len="sm"/>
            <a:tailEnd type="none" w="sm" len="sm"/>
          </a:ln>
          <a:effectLst/>
        </p:spPr>
        <p:txBody>
          <a:bodyPr/>
          <a:lstStyle>
            <a:lvl1pPr>
              <a:defRPr sz="1000"/>
            </a:lvl1pPr>
          </a:lstStyle>
          <a:p>
            <a:endParaRPr lang="en-US" dirty="0"/>
          </a:p>
        </p:txBody>
      </p:sp>
      <p:sp>
        <p:nvSpPr>
          <p:cNvPr id="24" name="Text Placeholder 23">
            <a:extLst>
              <a:ext uri="{FF2B5EF4-FFF2-40B4-BE49-F238E27FC236}">
                <a16:creationId xmlns:a16="http://schemas.microsoft.com/office/drawing/2014/main" id="{530BB634-6E68-B7ED-2563-0616FF69685A}"/>
              </a:ext>
            </a:extLst>
          </p:cNvPr>
          <p:cNvSpPr>
            <a:spLocks noGrp="1"/>
          </p:cNvSpPr>
          <p:nvPr>
            <p:ph type="body" sz="quarter" idx="13" hasCustomPrompt="1"/>
          </p:nvPr>
        </p:nvSpPr>
        <p:spPr>
          <a:xfrm>
            <a:off x="2178675" y="3984959"/>
            <a:ext cx="1296389"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marL="228600" indent="0">
              <a:buNone/>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@username</a:t>
            </a:r>
          </a:p>
        </p:txBody>
      </p:sp>
      <p:sp>
        <p:nvSpPr>
          <p:cNvPr id="26" name="Text Placeholder 25">
            <a:extLst>
              <a:ext uri="{FF2B5EF4-FFF2-40B4-BE49-F238E27FC236}">
                <a16:creationId xmlns:a16="http://schemas.microsoft.com/office/drawing/2014/main" id="{E3CF202B-D232-EAFC-30FB-1E87E4A486E0}"/>
              </a:ext>
            </a:extLst>
          </p:cNvPr>
          <p:cNvSpPr>
            <a:spLocks noGrp="1"/>
          </p:cNvSpPr>
          <p:nvPr>
            <p:ph type="body" sz="quarter" idx="14" hasCustomPrompt="1"/>
          </p:nvPr>
        </p:nvSpPr>
        <p:spPr>
          <a:xfrm>
            <a:off x="4381499" y="3984959"/>
            <a:ext cx="1406993"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in/username</a:t>
            </a:r>
          </a:p>
        </p:txBody>
      </p:sp>
      <p:sp>
        <p:nvSpPr>
          <p:cNvPr id="4" name="Rectangle 3">
            <a:extLst>
              <a:ext uri="{FF2B5EF4-FFF2-40B4-BE49-F238E27FC236}">
                <a16:creationId xmlns:a16="http://schemas.microsoft.com/office/drawing/2014/main" id="{65DFC094-EE7E-1D62-ACA5-7BBBC550B819}"/>
              </a:ext>
            </a:extLst>
          </p:cNvPr>
          <p:cNvSpPr/>
          <p:nvPr userDrawn="1"/>
        </p:nvSpPr>
        <p:spPr>
          <a:xfrm>
            <a:off x="469535" y="474462"/>
            <a:ext cx="3176535" cy="433538"/>
          </a:xfrm>
          <a:prstGeom prst="rect">
            <a:avLst/>
          </a:prstGeom>
          <a:solidFill>
            <a:srgbClr val="FFFFFF"/>
          </a:solidFill>
          <a:ln w="12700" cap="flat" cmpd="sng" algn="ctr">
            <a:noFill/>
            <a:prstDash val="solid"/>
            <a:miter lim="800000"/>
          </a:ln>
          <a:effectLst/>
        </p:spPr>
        <p:txBody>
          <a:bodyPr rtlCol="0" anchor="ctr"/>
          <a:lstStyle/>
          <a:p>
            <a:pPr algn="ctr" defTabSz="1263975">
              <a:buClrTx/>
              <a:buFontTx/>
              <a:buNone/>
              <a:defRPr/>
            </a:pPr>
            <a:r>
              <a:rPr lang="pt-BR" sz="1800" dirty="0">
                <a:solidFill>
                  <a:prstClr val="black"/>
                </a:solidFill>
                <a:latin typeface="Segoe UI Semibold" panose="020B0702040204020203" pitchFamily="34" charset="0"/>
                <a:ea typeface="+mn-ea"/>
                <a:cs typeface="Segoe UI Semibold" panose="020B0702040204020203" pitchFamily="34" charset="0"/>
              </a:rPr>
              <a:t>JavaScript on Azure ☁️</a:t>
            </a:r>
            <a:endParaRPr lang="en-US" sz="1800" dirty="0">
              <a:solidFill>
                <a:prstClr val="black"/>
              </a:solidFill>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863ACB3-926E-6868-CEC5-1F7444B298C1}"/>
              </a:ext>
            </a:extLst>
          </p:cNvPr>
          <p:cNvGrpSpPr/>
          <p:nvPr userDrawn="1"/>
        </p:nvGrpSpPr>
        <p:grpSpPr>
          <a:xfrm>
            <a:off x="-107951" y="4739053"/>
            <a:ext cx="9359901" cy="395260"/>
            <a:chOff x="0" y="12179547"/>
            <a:chExt cx="23376732" cy="987178"/>
          </a:xfrm>
        </p:grpSpPr>
        <p:pic>
          <p:nvPicPr>
            <p:cNvPr id="12" name="Picture 11" descr="A colorful lines and dots&#10;&#10;Description automatically generated">
              <a:extLst>
                <a:ext uri="{FF2B5EF4-FFF2-40B4-BE49-F238E27FC236}">
                  <a16:creationId xmlns:a16="http://schemas.microsoft.com/office/drawing/2014/main" id="{125CE3BC-F06E-60FC-18B2-F2465C8DD78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3" name="Picture 12" descr="A colorful lines and dots&#10;&#10;Description automatically generated">
              <a:extLst>
                <a:ext uri="{FF2B5EF4-FFF2-40B4-BE49-F238E27FC236}">
                  <a16:creationId xmlns:a16="http://schemas.microsoft.com/office/drawing/2014/main" id="{A93CB850-80F8-4AFF-ECB8-B6E3041BC20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5" name="Picture 14" descr="A colorful lines and dots&#10;&#10;Description automatically generated">
              <a:extLst>
                <a:ext uri="{FF2B5EF4-FFF2-40B4-BE49-F238E27FC236}">
                  <a16:creationId xmlns:a16="http://schemas.microsoft.com/office/drawing/2014/main" id="{A449E8B7-FF50-A64B-3838-5CDCAF30D7A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8020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4. Screenshot_one statement_2 1">
  <p:cSld name="Screenshot_one statement_2_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5. Large screenshot_1" userDrawn="1">
  <p:cSld name="Large screenshot_1">
    <p:bg>
      <p:bgPr>
        <a:solidFill>
          <a:srgbClr val="0D1117"/>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5. Large screenshot_1" preserve="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762157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5. Large screenshot_1" preserve="1" userDrawn="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0"/>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Media Placeholder 2">
            <a:extLst>
              <a:ext uri="{FF2B5EF4-FFF2-40B4-BE49-F238E27FC236}">
                <a16:creationId xmlns:a16="http://schemas.microsoft.com/office/drawing/2014/main" id="{5412CD31-A9A3-FD79-9D4F-D6D5C90DD7CB}"/>
              </a:ext>
            </a:extLst>
          </p:cNvPr>
          <p:cNvSpPr>
            <a:spLocks noGrp="1"/>
          </p:cNvSpPr>
          <p:nvPr>
            <p:ph type="media" sz="quarter" idx="10"/>
          </p:nvPr>
        </p:nvSpPr>
        <p:spPr>
          <a:xfrm>
            <a:off x="370042" y="952417"/>
            <a:ext cx="8403888" cy="4430315"/>
          </a:xfrm>
          <a:prstGeom prst="rect">
            <a:avLst/>
          </a:prstGeom>
        </p:spPr>
        <p:txBody>
          <a:bodyPr/>
          <a:lstStyle/>
          <a:p>
            <a:endParaRPr lang="en-US"/>
          </a:p>
        </p:txBody>
      </p:sp>
      <p:pic>
        <p:nvPicPr>
          <p:cNvPr id="6" name="Google Shape;1140;p60">
            <a:extLst>
              <a:ext uri="{FF2B5EF4-FFF2-40B4-BE49-F238E27FC236}">
                <a16:creationId xmlns:a16="http://schemas.microsoft.com/office/drawing/2014/main" id="{F3781CAC-B3BA-9748-692C-795F5ED4ADDF}"/>
              </a:ext>
            </a:extLst>
          </p:cNvPr>
          <p:cNvPicPr preferRelativeResize="0"/>
          <p:nvPr userDrawn="1"/>
        </p:nvPicPr>
        <p:blipFill rotWithShape="1">
          <a:blip r:embed="rId3">
            <a:alphaModFix/>
          </a:blip>
          <a:srcRect/>
          <a:stretch/>
        </p:blipFill>
        <p:spPr>
          <a:xfrm>
            <a:off x="370042" y="463949"/>
            <a:ext cx="8403888" cy="350893"/>
          </a:xfrm>
          <a:prstGeom prst="rect">
            <a:avLst/>
          </a:prstGeom>
          <a:noFill/>
          <a:ln>
            <a:noFill/>
          </a:ln>
        </p:spPr>
      </p:pic>
    </p:spTree>
    <p:extLst>
      <p:ext uri="{BB962C8B-B14F-4D97-AF65-F5344CB8AC3E}">
        <p14:creationId xmlns:p14="http://schemas.microsoft.com/office/powerpoint/2010/main" val="4243075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5. Four point process">
  <p:cSld name="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2. Blank">
  <p:cSld name="1_2. Blank">
    <p:spTree>
      <p:nvGrpSpPr>
        <p:cNvPr id="1" name="Shape 2584"/>
        <p:cNvGrpSpPr/>
        <p:nvPr/>
      </p:nvGrpSpPr>
      <p:grpSpPr>
        <a:xfrm>
          <a:off x="0" y="0"/>
          <a:ext cx="0" cy="0"/>
          <a:chOff x="0" y="0"/>
          <a:chExt cx="0" cy="0"/>
        </a:xfrm>
      </p:grpSpPr>
    </p:spTree>
    <p:extLst>
      <p:ext uri="{BB962C8B-B14F-4D97-AF65-F5344CB8AC3E}">
        <p14:creationId xmlns:p14="http://schemas.microsoft.com/office/powerpoint/2010/main" val="3049860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D111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027C09-4D65-B3BB-BD31-9A6D929EA65E}"/>
              </a:ext>
            </a:extLst>
          </p:cNvPr>
          <p:cNvSpPr>
            <a:spLocks noGrp="1"/>
          </p:cNvSpPr>
          <p:nvPr>
            <p:ph type="ctrTitle" hasCustomPrompt="1"/>
          </p:nvPr>
        </p:nvSpPr>
        <p:spPr>
          <a:xfrm>
            <a:off x="469535" y="1207617"/>
            <a:ext cx="4969239" cy="1344118"/>
          </a:xfrm>
          <a:prstGeom prst="rect">
            <a:avLst/>
          </a:prstGeom>
        </p:spPr>
        <p:txBody>
          <a:bodyPr/>
          <a:lstStyle>
            <a:lvl1pPr>
              <a:defRPr lang="en-US" sz="3600" b="1" i="0" u="none" strike="noStrike" cap="none" spc="-50" baseline="0">
                <a:solidFill>
                  <a:schemeClr val="bg1"/>
                </a:solidFill>
                <a:latin typeface="Segoe UI Bold"/>
                <a:cs typeface="Segoe UI Bold"/>
                <a:sym typeface="Arial"/>
              </a:defRPr>
            </a:lvl1pPr>
          </a:lstStyle>
          <a:p>
            <a:pPr marR="0" lvl="0">
              <a:spcAft>
                <a:spcPts val="0"/>
              </a:spcAft>
              <a:buClrTx/>
              <a:buFontTx/>
            </a:pPr>
            <a:r>
              <a:rPr lang="en-US" dirty="0"/>
              <a:t>Session name and reference</a:t>
            </a:r>
          </a:p>
        </p:txBody>
      </p:sp>
      <p:pic>
        <p:nvPicPr>
          <p:cNvPr id="14" name="Twitter" descr="Twitter">
            <a:extLst>
              <a:ext uri="{FF2B5EF4-FFF2-40B4-BE49-F238E27FC236}">
                <a16:creationId xmlns:a16="http://schemas.microsoft.com/office/drawing/2014/main" id="{C554A7D0-779F-9D24-DCF3-4F41E0C0745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996" y="3945060"/>
            <a:ext cx="336556" cy="336556"/>
          </a:xfrm>
          <a:prstGeom prst="rect">
            <a:avLst/>
          </a:prstGeom>
        </p:spPr>
      </p:pic>
      <p:pic>
        <p:nvPicPr>
          <p:cNvPr id="16" name="Picture 15" descr="LinkedIn">
            <a:extLst>
              <a:ext uri="{FF2B5EF4-FFF2-40B4-BE49-F238E27FC236}">
                <a16:creationId xmlns:a16="http://schemas.microsoft.com/office/drawing/2014/main" id="{BA6C8E6C-7043-0C31-E4E2-27489631E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99607" y="3984959"/>
            <a:ext cx="297873" cy="270794"/>
          </a:xfrm>
          <a:prstGeom prst="rect">
            <a:avLst/>
          </a:prstGeom>
        </p:spPr>
      </p:pic>
      <p:sp>
        <p:nvSpPr>
          <p:cNvPr id="18" name="Text Placeholder 35">
            <a:extLst>
              <a:ext uri="{FF2B5EF4-FFF2-40B4-BE49-F238E27FC236}">
                <a16:creationId xmlns:a16="http://schemas.microsoft.com/office/drawing/2014/main" id="{B1C6F68F-1436-58E4-F4F0-93C9CF3F07B9}"/>
              </a:ext>
            </a:extLst>
          </p:cNvPr>
          <p:cNvSpPr>
            <a:spLocks noGrp="1"/>
          </p:cNvSpPr>
          <p:nvPr>
            <p:ph type="body" sz="quarter" idx="10" hasCustomPrompt="1"/>
          </p:nvPr>
        </p:nvSpPr>
        <p:spPr>
          <a:xfrm>
            <a:off x="1743996" y="3038474"/>
            <a:ext cx="4406024" cy="430099"/>
          </a:xfrm>
          <a:prstGeom prst="rect">
            <a:avLst/>
          </a:prstGeom>
        </p:spPr>
        <p:txBody>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9" name="Text Placeholder 37">
            <a:extLst>
              <a:ext uri="{FF2B5EF4-FFF2-40B4-BE49-F238E27FC236}">
                <a16:creationId xmlns:a16="http://schemas.microsoft.com/office/drawing/2014/main" id="{8F64E9AC-6FB7-3BE9-7FDE-5C5D56B82E63}"/>
              </a:ext>
            </a:extLst>
          </p:cNvPr>
          <p:cNvSpPr>
            <a:spLocks noGrp="1"/>
          </p:cNvSpPr>
          <p:nvPr>
            <p:ph type="body" sz="quarter" idx="11" hasCustomPrompt="1"/>
          </p:nvPr>
        </p:nvSpPr>
        <p:spPr>
          <a:xfrm>
            <a:off x="1752280" y="3537117"/>
            <a:ext cx="3604048" cy="338400"/>
          </a:xfrm>
          <a:prstGeom prst="rect">
            <a:avLst/>
          </a:prstGeom>
        </p:spPr>
        <p:txBody>
          <a:bodyPr/>
          <a:lstStyle>
            <a:lvl1pPr marL="0" indent="0">
              <a:buNone/>
              <a:defRPr lang="en-US" sz="1600" b="0" i="0" u="none" strike="noStrike" cap="none" dirty="0" smtClean="0">
                <a:solidFill>
                  <a:schemeClr val="accent5">
                    <a:lumMod val="60000"/>
                    <a:lumOff val="40000"/>
                  </a:schemeClr>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Speaker position</a:t>
            </a:r>
          </a:p>
        </p:txBody>
      </p:sp>
      <p:sp>
        <p:nvSpPr>
          <p:cNvPr id="20" name="Picture Placeholder 39">
            <a:extLst>
              <a:ext uri="{FF2B5EF4-FFF2-40B4-BE49-F238E27FC236}">
                <a16:creationId xmlns:a16="http://schemas.microsoft.com/office/drawing/2014/main" id="{84BBB378-716A-925E-A735-66A26917842C}"/>
              </a:ext>
            </a:extLst>
          </p:cNvPr>
          <p:cNvSpPr>
            <a:spLocks noGrp="1"/>
          </p:cNvSpPr>
          <p:nvPr>
            <p:ph type="pic" sz="quarter" idx="12"/>
          </p:nvPr>
        </p:nvSpPr>
        <p:spPr>
          <a:xfrm>
            <a:off x="469535" y="3038474"/>
            <a:ext cx="1041816" cy="1041816"/>
          </a:xfrm>
          <a:prstGeom prst="flowChartConnector">
            <a:avLst/>
          </a:prstGeom>
          <a:noFill/>
          <a:ln w="57150" cap="flat" cmpd="sng">
            <a:solidFill>
              <a:srgbClr val="A371F7"/>
            </a:solidFill>
            <a:prstDash val="solid"/>
            <a:round/>
            <a:headEnd type="none" w="sm" len="sm"/>
            <a:tailEnd type="none" w="sm" len="sm"/>
          </a:ln>
          <a:effectLst/>
        </p:spPr>
        <p:txBody>
          <a:bodyPr/>
          <a:lstStyle>
            <a:lvl1pPr>
              <a:defRPr sz="1000"/>
            </a:lvl1pPr>
          </a:lstStyle>
          <a:p>
            <a:endParaRPr lang="en-US" dirty="0"/>
          </a:p>
        </p:txBody>
      </p:sp>
      <p:sp>
        <p:nvSpPr>
          <p:cNvPr id="24" name="Text Placeholder 23">
            <a:extLst>
              <a:ext uri="{FF2B5EF4-FFF2-40B4-BE49-F238E27FC236}">
                <a16:creationId xmlns:a16="http://schemas.microsoft.com/office/drawing/2014/main" id="{530BB634-6E68-B7ED-2563-0616FF69685A}"/>
              </a:ext>
            </a:extLst>
          </p:cNvPr>
          <p:cNvSpPr>
            <a:spLocks noGrp="1"/>
          </p:cNvSpPr>
          <p:nvPr>
            <p:ph type="body" sz="quarter" idx="13" hasCustomPrompt="1"/>
          </p:nvPr>
        </p:nvSpPr>
        <p:spPr>
          <a:xfrm>
            <a:off x="2178675" y="3984959"/>
            <a:ext cx="1296389"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marL="228600" indent="0">
              <a:buNone/>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@username</a:t>
            </a:r>
          </a:p>
        </p:txBody>
      </p:sp>
      <p:sp>
        <p:nvSpPr>
          <p:cNvPr id="26" name="Text Placeholder 25">
            <a:extLst>
              <a:ext uri="{FF2B5EF4-FFF2-40B4-BE49-F238E27FC236}">
                <a16:creationId xmlns:a16="http://schemas.microsoft.com/office/drawing/2014/main" id="{E3CF202B-D232-EAFC-30FB-1E87E4A486E0}"/>
              </a:ext>
            </a:extLst>
          </p:cNvPr>
          <p:cNvSpPr>
            <a:spLocks noGrp="1"/>
          </p:cNvSpPr>
          <p:nvPr>
            <p:ph type="body" sz="quarter" idx="14" hasCustomPrompt="1"/>
          </p:nvPr>
        </p:nvSpPr>
        <p:spPr>
          <a:xfrm>
            <a:off x="4381499" y="3984959"/>
            <a:ext cx="1406993" cy="338554"/>
          </a:xfrm>
          <a:prstGeom prst="rect">
            <a:avLst/>
          </a:prstGeom>
        </p:spPr>
        <p:txBody>
          <a:bodyPr wrap="square">
            <a:spAutoFit/>
          </a:bodyPr>
          <a:lstStyle>
            <a:lvl1pPr>
              <a:defRPr lang="en-US" sz="1600" kern="1200" spc="0" baseline="0" smtClean="0">
                <a:gradFill>
                  <a:gsLst>
                    <a:gs pos="1250">
                      <a:srgbClr val="FFFFFF"/>
                    </a:gs>
                    <a:gs pos="100000">
                      <a:srgbClr val="FFFFFF"/>
                    </a:gs>
                  </a:gsLst>
                  <a:lin ang="5400000" scaled="0"/>
                </a:gradFill>
                <a:latin typeface="Segoe UI"/>
                <a:ea typeface="+mn-ea"/>
                <a:cs typeface="Segoe UI" panose="020B0502040204020203" pitchFamily="34" charset="0"/>
              </a:defRPr>
            </a:lvl1pPr>
            <a:lvl2pPr>
              <a:defRPr lang="en-US" sz="2000" kern="1200" spc="0" baseline="0" smtClean="0">
                <a:gradFill>
                  <a:gsLst>
                    <a:gs pos="1250">
                      <a:schemeClr val="tx1"/>
                    </a:gs>
                    <a:gs pos="100000">
                      <a:schemeClr val="tx1"/>
                    </a:gs>
                  </a:gsLst>
                  <a:lin ang="5400000" scaled="0"/>
                </a:gradFill>
                <a:latin typeface="+mn-lt"/>
                <a:ea typeface="+mn-ea"/>
                <a:cs typeface="+mn-cs"/>
              </a:defRPr>
            </a:lvl2pPr>
            <a:lvl3pPr>
              <a:defRPr lang="en-US" sz="1600" kern="1200" spc="0" baseline="0" smtClean="0">
                <a:gradFill>
                  <a:gsLst>
                    <a:gs pos="1250">
                      <a:schemeClr val="tx1"/>
                    </a:gs>
                    <a:gs pos="100000">
                      <a:schemeClr val="tx1"/>
                    </a:gs>
                  </a:gsLst>
                  <a:lin ang="5400000" scaled="0"/>
                </a:gradFill>
                <a:latin typeface="+mn-lt"/>
                <a:ea typeface="+mn-ea"/>
                <a:cs typeface="+mn-cs"/>
              </a:defRPr>
            </a:lvl3pPr>
            <a:lvl4pPr>
              <a:defRPr lang="en-US" kern="1200" spc="0" baseline="0" smtClean="0">
                <a:gradFill>
                  <a:gsLst>
                    <a:gs pos="1250">
                      <a:schemeClr val="tx1"/>
                    </a:gs>
                    <a:gs pos="100000">
                      <a:schemeClr val="tx1"/>
                    </a:gs>
                  </a:gsLst>
                  <a:lin ang="5400000" scaled="0"/>
                </a:gradFill>
                <a:latin typeface="+mn-lt"/>
                <a:ea typeface="+mn-ea"/>
                <a:cs typeface="+mn-cs"/>
              </a:defRPr>
            </a:lvl4pPr>
            <a:lvl5pPr>
              <a:defRPr lang="en-US" kern="1200" spc="0" baseline="0">
                <a:gradFill>
                  <a:gsLst>
                    <a:gs pos="1250">
                      <a:schemeClr val="tx1"/>
                    </a:gs>
                    <a:gs pos="100000">
                      <a:schemeClr val="tx1"/>
                    </a:gs>
                  </a:gsLst>
                  <a:lin ang="5400000" scaled="0"/>
                </a:gradFill>
                <a:latin typeface="+mn-lt"/>
                <a:ea typeface="+mn-ea"/>
                <a:cs typeface="+mn-cs"/>
              </a:defRPr>
            </a:lvl5pPr>
          </a:lstStyle>
          <a:p>
            <a:pPr marL="0" lvl="0" indent="0" defTabSz="932742" eaLnBrk="1" fontAlgn="auto" latinLnBrk="0" hangingPunct="1">
              <a:spcBef>
                <a:spcPct val="20000"/>
              </a:spcBef>
              <a:buClrTx/>
              <a:buSzPct val="90000"/>
              <a:buFont typeface="Wingdings" panose="05000000000000000000" pitchFamily="2" charset="2"/>
              <a:buNone/>
              <a:tabLst/>
            </a:pPr>
            <a:r>
              <a:rPr lang="en-US" dirty="0"/>
              <a:t>in/username</a:t>
            </a:r>
          </a:p>
        </p:txBody>
      </p:sp>
      <p:sp>
        <p:nvSpPr>
          <p:cNvPr id="4" name="Rectangle 3">
            <a:extLst>
              <a:ext uri="{FF2B5EF4-FFF2-40B4-BE49-F238E27FC236}">
                <a16:creationId xmlns:a16="http://schemas.microsoft.com/office/drawing/2014/main" id="{65DFC094-EE7E-1D62-ACA5-7BBBC550B819}"/>
              </a:ext>
            </a:extLst>
          </p:cNvPr>
          <p:cNvSpPr/>
          <p:nvPr userDrawn="1"/>
        </p:nvSpPr>
        <p:spPr>
          <a:xfrm>
            <a:off x="469535" y="474462"/>
            <a:ext cx="3176535" cy="433538"/>
          </a:xfrm>
          <a:prstGeom prst="rect">
            <a:avLst/>
          </a:prstGeom>
          <a:solidFill>
            <a:srgbClr val="FFFFFF"/>
          </a:solidFill>
          <a:ln w="12700" cap="flat" cmpd="sng" algn="ctr">
            <a:noFill/>
            <a:prstDash val="solid"/>
            <a:miter lim="800000"/>
          </a:ln>
          <a:effectLst/>
        </p:spPr>
        <p:txBody>
          <a:bodyPr rtlCol="0" anchor="ctr"/>
          <a:lstStyle/>
          <a:p>
            <a:pPr algn="ctr" defTabSz="1263975">
              <a:buClrTx/>
              <a:buFontTx/>
              <a:buNone/>
              <a:defRPr/>
            </a:pPr>
            <a:r>
              <a:rPr lang="pt-BR" sz="1800" dirty="0">
                <a:solidFill>
                  <a:prstClr val="black"/>
                </a:solidFill>
                <a:latin typeface="Segoe UI Semibold" panose="020B0702040204020203" pitchFamily="34" charset="0"/>
                <a:ea typeface="+mn-ea"/>
                <a:cs typeface="Segoe UI Semibold" panose="020B0702040204020203" pitchFamily="34" charset="0"/>
              </a:rPr>
              <a:t>JavaScript on Azure ☁️</a:t>
            </a:r>
            <a:endParaRPr lang="en-US" sz="1800" dirty="0">
              <a:solidFill>
                <a:prstClr val="black"/>
              </a:solidFill>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863ACB3-926E-6868-CEC5-1F7444B298C1}"/>
              </a:ext>
            </a:extLst>
          </p:cNvPr>
          <p:cNvGrpSpPr/>
          <p:nvPr userDrawn="1"/>
        </p:nvGrpSpPr>
        <p:grpSpPr>
          <a:xfrm>
            <a:off x="-107951" y="4739053"/>
            <a:ext cx="9359901" cy="395260"/>
            <a:chOff x="0" y="12179547"/>
            <a:chExt cx="23376732" cy="987178"/>
          </a:xfrm>
        </p:grpSpPr>
        <p:pic>
          <p:nvPicPr>
            <p:cNvPr id="12" name="Picture 11" descr="A colorful lines and dots&#10;&#10;Description automatically generated">
              <a:extLst>
                <a:ext uri="{FF2B5EF4-FFF2-40B4-BE49-F238E27FC236}">
                  <a16:creationId xmlns:a16="http://schemas.microsoft.com/office/drawing/2014/main" id="{125CE3BC-F06E-60FC-18B2-F2465C8DD78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3" name="Picture 12" descr="A colorful lines and dots&#10;&#10;Description automatically generated">
              <a:extLst>
                <a:ext uri="{FF2B5EF4-FFF2-40B4-BE49-F238E27FC236}">
                  <a16:creationId xmlns:a16="http://schemas.microsoft.com/office/drawing/2014/main" id="{A93CB850-80F8-4AFF-ECB8-B6E3041BC20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5" name="Picture 14" descr="A colorful lines and dots&#10;&#10;Description automatically generated">
              <a:extLst>
                <a:ext uri="{FF2B5EF4-FFF2-40B4-BE49-F238E27FC236}">
                  <a16:creationId xmlns:a16="http://schemas.microsoft.com/office/drawing/2014/main" id="{A449E8B7-FF50-A64B-3838-5CDCAF30D7A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267315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6. One photo, two statements" userDrawn="1">
  <p:cSld name="46. One photo, two statements">
    <p:bg>
      <p:bgPr>
        <a:solidFill>
          <a:srgbClr val="0D1117"/>
        </a:solidFill>
        <a:effectLst/>
      </p:bgPr>
    </p:bg>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30" name="Google Shape;930;p51"/>
          <p:cNvSpPr txBox="1">
            <a:spLocks noGrp="1"/>
          </p:cNvSpPr>
          <p:nvPr>
            <p:ph type="subTitle" idx="1"/>
          </p:nvPr>
        </p:nvSpPr>
        <p:spPr>
          <a:xfrm>
            <a:off x="5724144" y="148253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latin typeface="Segoe UI Semibold" panose="020B0702040204020203" pitchFamily="34" charset="0"/>
                <a:cs typeface="Segoe UI Semibold" panose="020B0702040204020203" pitchFamily="34" charset="0"/>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latin typeface="Segoe UI Semibold" panose="020B0702040204020203" pitchFamily="34" charset="0"/>
                <a:cs typeface="Segoe UI Semibold" panose="020B0702040204020203" pitchFamily="34" charset="0"/>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3449601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913" name="Google Shape;913;p51"/>
          <p:cNvSpPr>
            <a:spLocks noGrp="1"/>
          </p:cNvSpPr>
          <p:nvPr>
            <p:ph type="pic" idx="2"/>
          </p:nvPr>
        </p:nvSpPr>
        <p:spPr>
          <a:xfrm>
            <a:off x="251841"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3182900"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6113959"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1" name="Text Placeholder 37">
            <a:extLst>
              <a:ext uri="{FF2B5EF4-FFF2-40B4-BE49-F238E27FC236}">
                <a16:creationId xmlns:a16="http://schemas.microsoft.com/office/drawing/2014/main" id="{42AAA1F6-BD6E-2123-7C45-D154A5C61E7A}"/>
              </a:ext>
            </a:extLst>
          </p:cNvPr>
          <p:cNvSpPr>
            <a:spLocks noGrp="1"/>
          </p:cNvSpPr>
          <p:nvPr>
            <p:ph type="body" sz="quarter" idx="13"/>
          </p:nvPr>
        </p:nvSpPr>
        <p:spPr>
          <a:xfrm>
            <a:off x="251841"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3182900"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6113959"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949890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484915" y="1524783"/>
            <a:ext cx="3904184"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4754903" y="1524783"/>
            <a:ext cx="3904183"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484914"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4754902"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75521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6. One photo, two statements" userDrawn="1">
  <p:cSld name="One photo, two statements">
    <p:bg>
      <p:bgPr>
        <a:solidFill>
          <a:srgbClr val="0D1117"/>
        </a:solidFill>
        <a:effectLst/>
      </p:bgPr>
    </p:bg>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30" name="Google Shape;930;p51"/>
          <p:cNvSpPr txBox="1">
            <a:spLocks noGrp="1"/>
          </p:cNvSpPr>
          <p:nvPr>
            <p:ph type="subTitle" idx="1"/>
          </p:nvPr>
        </p:nvSpPr>
        <p:spPr>
          <a:xfrm>
            <a:off x="5724144" y="148253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latin typeface="Segoe UI Semibold" panose="020B0702040204020203" pitchFamily="34" charset="0"/>
                <a:cs typeface="Segoe UI Semibold" panose="020B0702040204020203" pitchFamily="34" charset="0"/>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latin typeface="Segoe UI Semibold" panose="020B0702040204020203" pitchFamily="34" charset="0"/>
                <a:cs typeface="Segoe UI Semibold" panose="020B0702040204020203" pitchFamily="34" charset="0"/>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9. Screenshot, two statements_1">
  <p:cSld name="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716983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1305503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285647"/>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439228" y="599526"/>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3" name="Google Shape;1013;p54"/>
          <p:cNvSpPr txBox="1">
            <a:spLocks noGrp="1"/>
          </p:cNvSpPr>
          <p:nvPr>
            <p:ph type="subTitle" idx="3"/>
          </p:nvPr>
        </p:nvSpPr>
        <p:spPr>
          <a:xfrm>
            <a:off x="439228" y="1291026"/>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214292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pic>
        <p:nvPicPr>
          <p:cNvPr id="3" name="Google Shape;1044;p56">
            <a:extLst>
              <a:ext uri="{FF2B5EF4-FFF2-40B4-BE49-F238E27FC236}">
                <a16:creationId xmlns:a16="http://schemas.microsoft.com/office/drawing/2014/main" id="{8A0C9C5E-73AE-4FD7-05B4-5CB899DEF9F3}"/>
              </a:ext>
            </a:extLst>
          </p:cNvPr>
          <p:cNvPicPr preferRelativeResize="0"/>
          <p:nvPr userDrawn="1"/>
        </p:nvPicPr>
        <p:blipFill rotWithShape="1">
          <a:blip r:embed="rId2">
            <a:alphaModFix/>
          </a:blip>
          <a:srcRect/>
          <a:stretch/>
        </p:blipFill>
        <p:spPr>
          <a:xfrm>
            <a:off x="2234225" y="-533939"/>
            <a:ext cx="5143500" cy="5143500"/>
          </a:xfrm>
          <a:prstGeom prst="rect">
            <a:avLst/>
          </a:prstGeom>
          <a:noFill/>
          <a:ln>
            <a:noFill/>
          </a:ln>
        </p:spPr>
      </p:pic>
      <p:sp>
        <p:nvSpPr>
          <p:cNvPr id="992" name="Google Shape;992;p54"/>
          <p:cNvSpPr>
            <a:spLocks noGrp="1"/>
          </p:cNvSpPr>
          <p:nvPr>
            <p:ph type="pic" idx="2"/>
          </p:nvPr>
        </p:nvSpPr>
        <p:spPr>
          <a:xfrm>
            <a:off x="3099659" y="1219988"/>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3">
            <a:alphaModFix/>
          </a:blip>
          <a:srcRect/>
          <a:stretch/>
        </p:blipFill>
        <p:spPr>
          <a:xfrm>
            <a:off x="3099658" y="918178"/>
            <a:ext cx="7228331" cy="301809"/>
          </a:xfrm>
          <a:prstGeom prst="rect">
            <a:avLst/>
          </a:prstGeom>
          <a:noFill/>
          <a:ln>
            <a:noFill/>
          </a:ln>
        </p:spPr>
      </p:pic>
    </p:spTree>
    <p:extLst>
      <p:ext uri="{BB962C8B-B14F-4D97-AF65-F5344CB8AC3E}">
        <p14:creationId xmlns:p14="http://schemas.microsoft.com/office/powerpoint/2010/main" val="3829174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4" name="Google Shape;994;p54"/>
          <p:cNvSpPr/>
          <p:nvPr/>
        </p:nvSpPr>
        <p:spPr>
          <a:xfrm>
            <a:off x="261872" y="1821871"/>
            <a:ext cx="2676656" cy="1725063"/>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233672" y="1830338"/>
            <a:ext cx="2676656" cy="1725064"/>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261871" y="1821870"/>
            <a:ext cx="2676655" cy="1725063"/>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4" name="Google Shape;1014;p54"/>
          <p:cNvSpPr txBox="1">
            <a:spLocks noGrp="1"/>
          </p:cNvSpPr>
          <p:nvPr>
            <p:ph type="subTitle" idx="4"/>
          </p:nvPr>
        </p:nvSpPr>
        <p:spPr>
          <a:xfrm>
            <a:off x="3233672" y="1830338"/>
            <a:ext cx="2676656" cy="1716597"/>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6180070" y="1821870"/>
            <a:ext cx="2659722" cy="1725064"/>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6180072" y="1821870"/>
            <a:ext cx="2659722" cy="1725064"/>
          </a:xfrm>
          <a:prstGeom prst="rect">
            <a:avLst/>
          </a:prstGeom>
          <a:noFill/>
          <a:ln>
            <a:noFill/>
          </a:ln>
        </p:spPr>
        <p:txBody>
          <a:bodyPr spcFirstLastPara="1" wrap="square" lIns="91425" tIns="91425" rIns="91425" bIns="91425" anchor="ctr" anchorCtr="0">
            <a:noAutofit/>
          </a:bodyPr>
          <a:lstStyle>
            <a:lvl1pPr algn="ct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Tree>
    <p:extLst>
      <p:ext uri="{BB962C8B-B14F-4D97-AF65-F5344CB8AC3E}">
        <p14:creationId xmlns:p14="http://schemas.microsoft.com/office/powerpoint/2010/main" val="2568521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0. Screenshot, two statements_2">
  <p:cSld name="50. Screenshot, two statements_2">
    <p:bg>
      <p:bgPr>
        <a:solidFill>
          <a:srgbClr val="0D1117"/>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extLst>
      <p:ext uri="{BB962C8B-B14F-4D97-AF65-F5344CB8AC3E}">
        <p14:creationId xmlns:p14="http://schemas.microsoft.com/office/powerpoint/2010/main" val="386142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4. Screenshot_one statement_2 1">
  <p:cSld name="54. Screenshot_one statement_2 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extLst>
      <p:ext uri="{BB962C8B-B14F-4D97-AF65-F5344CB8AC3E}">
        <p14:creationId xmlns:p14="http://schemas.microsoft.com/office/powerpoint/2010/main" val="1283543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5. Large screenshot_1" userDrawn="1">
  <p:cSld name="55. Large screenshot_1">
    <p:bg>
      <p:bgPr>
        <a:solidFill>
          <a:srgbClr val="0D1117"/>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545037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5. Large screenshot_1" preserve="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spTree>
    <p:extLst>
      <p:ext uri="{BB962C8B-B14F-4D97-AF65-F5344CB8AC3E}">
        <p14:creationId xmlns:p14="http://schemas.microsoft.com/office/powerpoint/2010/main" val="3211003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5. Large screenshot_1" preserve="1" userDrawn="1">
  <p:cSld name="1_55. Large screenshot_1">
    <p:bg>
      <p:bgPr>
        <a:solidFill>
          <a:srgbClr val="FFFFFF"/>
        </a:solidFill>
        <a:effectLst/>
      </p:bgPr>
    </p:bg>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0"/>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Media Placeholder 2">
            <a:extLst>
              <a:ext uri="{FF2B5EF4-FFF2-40B4-BE49-F238E27FC236}">
                <a16:creationId xmlns:a16="http://schemas.microsoft.com/office/drawing/2014/main" id="{5412CD31-A9A3-FD79-9D4F-D6D5C90DD7CB}"/>
              </a:ext>
            </a:extLst>
          </p:cNvPr>
          <p:cNvSpPr>
            <a:spLocks noGrp="1"/>
          </p:cNvSpPr>
          <p:nvPr>
            <p:ph type="media" sz="quarter" idx="10"/>
          </p:nvPr>
        </p:nvSpPr>
        <p:spPr>
          <a:xfrm>
            <a:off x="370042" y="952417"/>
            <a:ext cx="8403888" cy="4430315"/>
          </a:xfrm>
          <a:prstGeom prst="rect">
            <a:avLst/>
          </a:prstGeom>
        </p:spPr>
        <p:txBody>
          <a:bodyPr/>
          <a:lstStyle/>
          <a:p>
            <a:endParaRPr lang="en-US"/>
          </a:p>
        </p:txBody>
      </p:sp>
      <p:pic>
        <p:nvPicPr>
          <p:cNvPr id="6" name="Google Shape;1140;p60">
            <a:extLst>
              <a:ext uri="{FF2B5EF4-FFF2-40B4-BE49-F238E27FC236}">
                <a16:creationId xmlns:a16="http://schemas.microsoft.com/office/drawing/2014/main" id="{F3781CAC-B3BA-9748-692C-795F5ED4ADDF}"/>
              </a:ext>
            </a:extLst>
          </p:cNvPr>
          <p:cNvPicPr preferRelativeResize="0"/>
          <p:nvPr userDrawn="1"/>
        </p:nvPicPr>
        <p:blipFill rotWithShape="1">
          <a:blip r:embed="rId3">
            <a:alphaModFix/>
          </a:blip>
          <a:srcRect/>
          <a:stretch/>
        </p:blipFill>
        <p:spPr>
          <a:xfrm>
            <a:off x="370042" y="463949"/>
            <a:ext cx="8403888" cy="350893"/>
          </a:xfrm>
          <a:prstGeom prst="rect">
            <a:avLst/>
          </a:prstGeom>
          <a:noFill/>
          <a:ln>
            <a:noFill/>
          </a:ln>
        </p:spPr>
      </p:pic>
    </p:spTree>
    <p:extLst>
      <p:ext uri="{BB962C8B-B14F-4D97-AF65-F5344CB8AC3E}">
        <p14:creationId xmlns:p14="http://schemas.microsoft.com/office/powerpoint/2010/main" val="236348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913" name="Google Shape;913;p51"/>
          <p:cNvSpPr>
            <a:spLocks noGrp="1"/>
          </p:cNvSpPr>
          <p:nvPr>
            <p:ph type="pic" idx="2"/>
          </p:nvPr>
        </p:nvSpPr>
        <p:spPr>
          <a:xfrm>
            <a:off x="251841"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3182900"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6113959" y="1454462"/>
            <a:ext cx="2743226"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1" name="Text Placeholder 37">
            <a:extLst>
              <a:ext uri="{FF2B5EF4-FFF2-40B4-BE49-F238E27FC236}">
                <a16:creationId xmlns:a16="http://schemas.microsoft.com/office/drawing/2014/main" id="{42AAA1F6-BD6E-2123-7C45-D154A5C61E7A}"/>
              </a:ext>
            </a:extLst>
          </p:cNvPr>
          <p:cNvSpPr>
            <a:spLocks noGrp="1"/>
          </p:cNvSpPr>
          <p:nvPr>
            <p:ph type="body" sz="quarter" idx="13"/>
          </p:nvPr>
        </p:nvSpPr>
        <p:spPr>
          <a:xfrm>
            <a:off x="251841"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3182900"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6113959" y="3687149"/>
            <a:ext cx="2743226"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3458157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5. Four point process">
  <p:cSld name="85. 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0D1117"/>
              </a:solidFill>
              <a:latin typeface="Arial"/>
              <a:ea typeface="Arial"/>
              <a:cs typeface="Arial"/>
              <a:sym typeface="Arial"/>
            </a:endParaRPr>
          </a:p>
        </p:txBody>
      </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rgbClr val="0D111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extLst>
      <p:ext uri="{BB962C8B-B14F-4D97-AF65-F5344CB8AC3E}">
        <p14:creationId xmlns:p14="http://schemas.microsoft.com/office/powerpoint/2010/main" val="1615609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2. Blank">
  <p:cSld name="2. Blank">
    <p:spTree>
      <p:nvGrpSpPr>
        <p:cNvPr id="1" name="Shape 2584"/>
        <p:cNvGrpSpPr/>
        <p:nvPr/>
      </p:nvGrpSpPr>
      <p:grpSpPr>
        <a:xfrm>
          <a:off x="0" y="0"/>
          <a:ext cx="0" cy="0"/>
          <a:chOff x="0" y="0"/>
          <a:chExt cx="0" cy="0"/>
        </a:xfrm>
      </p:grpSpPr>
    </p:spTree>
    <p:extLst>
      <p:ext uri="{BB962C8B-B14F-4D97-AF65-F5344CB8AC3E}">
        <p14:creationId xmlns:p14="http://schemas.microsoft.com/office/powerpoint/2010/main" val="288780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6. One photo, two statements" preserve="1" userDrawn="1">
  <p:cSld name="1_46. One photo, two statements">
    <p:bg>
      <p:bgPr>
        <a:solidFill>
          <a:srgbClr val="FFFFFF"/>
        </a:solidFill>
        <a:effectLst/>
      </p:bgPr>
    </p:bg>
    <p:spTree>
      <p:nvGrpSpPr>
        <p:cNvPr id="1" name="Shape 909"/>
        <p:cNvGrpSpPr/>
        <p:nvPr/>
      </p:nvGrpSpPr>
      <p:grpSpPr>
        <a:xfrm>
          <a:off x="0" y="0"/>
          <a:ext cx="0" cy="0"/>
          <a:chOff x="0" y="0"/>
          <a:chExt cx="0" cy="0"/>
        </a:xfrm>
      </p:grpSpPr>
      <p:sp>
        <p:nvSpPr>
          <p:cNvPr id="6" name="Google Shape;913;p51">
            <a:extLst>
              <a:ext uri="{FF2B5EF4-FFF2-40B4-BE49-F238E27FC236}">
                <a16:creationId xmlns:a16="http://schemas.microsoft.com/office/drawing/2014/main" id="{1CDD8C83-46B4-C620-7E6E-0DA064B57A10}"/>
              </a:ext>
            </a:extLst>
          </p:cNvPr>
          <p:cNvSpPr>
            <a:spLocks noGrp="1"/>
          </p:cNvSpPr>
          <p:nvPr>
            <p:ph type="pic" idx="10"/>
          </p:nvPr>
        </p:nvSpPr>
        <p:spPr>
          <a:xfrm>
            <a:off x="484915" y="1524783"/>
            <a:ext cx="3904184"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7" name="Google Shape;913;p51">
            <a:extLst>
              <a:ext uri="{FF2B5EF4-FFF2-40B4-BE49-F238E27FC236}">
                <a16:creationId xmlns:a16="http://schemas.microsoft.com/office/drawing/2014/main" id="{34D01E3F-B2FD-AEAC-4DD2-E4A61BC3A5BE}"/>
              </a:ext>
            </a:extLst>
          </p:cNvPr>
          <p:cNvSpPr>
            <a:spLocks noGrp="1"/>
          </p:cNvSpPr>
          <p:nvPr>
            <p:ph type="pic" idx="11"/>
          </p:nvPr>
        </p:nvSpPr>
        <p:spPr>
          <a:xfrm>
            <a:off x="4754903" y="1524783"/>
            <a:ext cx="3904183" cy="209393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p:spPr>
      </p:sp>
      <p:sp>
        <p:nvSpPr>
          <p:cNvPr id="9" name="Text Placeholder 8">
            <a:extLst>
              <a:ext uri="{FF2B5EF4-FFF2-40B4-BE49-F238E27FC236}">
                <a16:creationId xmlns:a16="http://schemas.microsoft.com/office/drawing/2014/main" id="{92BBAEDA-065E-1BE8-9C4D-5BC77BDC58EF}"/>
              </a:ext>
            </a:extLst>
          </p:cNvPr>
          <p:cNvSpPr>
            <a:spLocks noGrp="1"/>
          </p:cNvSpPr>
          <p:nvPr>
            <p:ph type="body" sz="quarter" idx="12"/>
          </p:nvPr>
        </p:nvSpPr>
        <p:spPr>
          <a:xfrm>
            <a:off x="252413" y="501650"/>
            <a:ext cx="8604772" cy="697563"/>
          </a:xfrm>
          <a:prstGeom prst="rect">
            <a:avLst/>
          </a:prstGeom>
        </p:spPr>
        <p:txBody>
          <a:bodyPr/>
          <a:lstStyle>
            <a:lvl1pPr algn="ctr">
              <a:defRPr lang="en-US" sz="3600" b="1" spc="-50" baseline="0" dirty="0">
                <a:solidFill>
                  <a:srgbClr val="8661C5"/>
                </a:solidFill>
                <a:latin typeface="Segoe UI Bold"/>
                <a:cs typeface="Segoe UI Bold"/>
              </a:defRPr>
            </a:lvl1pPr>
          </a:lstStyle>
          <a:p>
            <a:pPr lvl="0">
              <a:buClrTx/>
              <a:buFontTx/>
            </a:pPr>
            <a:r>
              <a:rPr lang="en-US" dirty="0"/>
              <a:t>Click to edit Master text styles</a:t>
            </a:r>
          </a:p>
        </p:txBody>
      </p:sp>
      <p:sp>
        <p:nvSpPr>
          <p:cNvPr id="12" name="Text Placeholder 37">
            <a:extLst>
              <a:ext uri="{FF2B5EF4-FFF2-40B4-BE49-F238E27FC236}">
                <a16:creationId xmlns:a16="http://schemas.microsoft.com/office/drawing/2014/main" id="{49FC27EA-5EDA-5E09-F0CE-54F946ECB1FE}"/>
              </a:ext>
            </a:extLst>
          </p:cNvPr>
          <p:cNvSpPr>
            <a:spLocks noGrp="1"/>
          </p:cNvSpPr>
          <p:nvPr>
            <p:ph type="body" sz="quarter" idx="14"/>
          </p:nvPr>
        </p:nvSpPr>
        <p:spPr>
          <a:xfrm>
            <a:off x="484914"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
        <p:nvSpPr>
          <p:cNvPr id="13" name="Text Placeholder 37">
            <a:extLst>
              <a:ext uri="{FF2B5EF4-FFF2-40B4-BE49-F238E27FC236}">
                <a16:creationId xmlns:a16="http://schemas.microsoft.com/office/drawing/2014/main" id="{523612F8-A40E-D102-117C-6BB4ECF5DDD9}"/>
              </a:ext>
            </a:extLst>
          </p:cNvPr>
          <p:cNvSpPr>
            <a:spLocks noGrp="1"/>
          </p:cNvSpPr>
          <p:nvPr>
            <p:ph type="body" sz="quarter" idx="15"/>
          </p:nvPr>
        </p:nvSpPr>
        <p:spPr>
          <a:xfrm>
            <a:off x="4754902" y="3757470"/>
            <a:ext cx="3904183" cy="796832"/>
          </a:xfrm>
          <a:prstGeom prst="rect">
            <a:avLst/>
          </a:prstGeom>
        </p:spPr>
        <p:txBody>
          <a:bodyPr/>
          <a:lstStyle>
            <a:lvl1pPr marL="0" indent="0">
              <a:buNone/>
              <a:defRPr lang="en-US" sz="1600" b="0" i="0" u="none" strike="noStrike" cap="none" dirty="0" smtClean="0">
                <a:solidFill>
                  <a:srgbClr val="091F2C"/>
                </a:solidFill>
                <a:latin typeface="Segoe UI" panose="020B0502040204020203" pitchFamily="34" charset="0"/>
                <a:ea typeface="Segoe UI" panose="020B0502040204020203" pitchFamily="34" charset="0"/>
                <a:cs typeface="Segoe UI" panose="020B0502040204020203" pitchFamily="34" charset="0"/>
                <a:sym typeface="Arial"/>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70371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9. Screenshot, two statements_1">
  <p:cSld name="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285647"/>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055030"/>
            <a:ext cx="2228700" cy="1237156"/>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439228" y="599526"/>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3" name="Google Shape;1013;p54"/>
          <p:cNvSpPr txBox="1">
            <a:spLocks noGrp="1"/>
          </p:cNvSpPr>
          <p:nvPr>
            <p:ph type="subTitle" idx="3"/>
          </p:nvPr>
        </p:nvSpPr>
        <p:spPr>
          <a:xfrm>
            <a:off x="439228" y="1291026"/>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14" name="Google Shape;1014;p54"/>
          <p:cNvSpPr txBox="1">
            <a:spLocks noGrp="1"/>
          </p:cNvSpPr>
          <p:nvPr>
            <p:ph type="subTitle" idx="4"/>
          </p:nvPr>
        </p:nvSpPr>
        <p:spPr>
          <a:xfrm>
            <a:off x="439078" y="2102852"/>
            <a:ext cx="2075513"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5" name="Google Shape;1015;p54"/>
          <p:cNvSpPr txBox="1">
            <a:spLocks noGrp="1"/>
          </p:cNvSpPr>
          <p:nvPr>
            <p:ph type="subTitle" idx="5"/>
          </p:nvPr>
        </p:nvSpPr>
        <p:spPr>
          <a:xfrm>
            <a:off x="439078" y="2773830"/>
            <a:ext cx="2075513"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362484" y="3525344"/>
            <a:ext cx="2228700" cy="1237156"/>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439078" y="3584227"/>
            <a:ext cx="2075513" cy="595745"/>
          </a:xfrm>
          <a:prstGeom prst="rect">
            <a:avLst/>
          </a:prstGeom>
          <a:noFill/>
          <a:ln>
            <a:noFill/>
          </a:ln>
        </p:spPr>
        <p:txBody>
          <a:bodyPr spcFirstLastPara="1" wrap="square" lIns="91425" tIns="91425" rIns="91425" bIns="91425" anchor="b" anchorCtr="0">
            <a:noAutofit/>
          </a:bodyPr>
          <a:lstStyle>
            <a:lvl1pP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
        <p:nvSpPr>
          <p:cNvPr id="6" name="Text Placeholder 5">
            <a:extLst>
              <a:ext uri="{FF2B5EF4-FFF2-40B4-BE49-F238E27FC236}">
                <a16:creationId xmlns:a16="http://schemas.microsoft.com/office/drawing/2014/main" id="{7A60F2C7-6B2C-F0F8-2B67-FEE33D7C0D19}"/>
              </a:ext>
            </a:extLst>
          </p:cNvPr>
          <p:cNvSpPr>
            <a:spLocks noGrp="1"/>
          </p:cNvSpPr>
          <p:nvPr>
            <p:ph type="body" sz="quarter" idx="11"/>
          </p:nvPr>
        </p:nvSpPr>
        <p:spPr>
          <a:xfrm>
            <a:off x="439078" y="4238855"/>
            <a:ext cx="2075513" cy="450909"/>
          </a:xfrm>
          <a:prstGeom prst="rect">
            <a:avLst/>
          </a:prstGeom>
          <a:noFill/>
          <a:ln>
            <a:noFill/>
          </a:ln>
        </p:spPr>
        <p:txBody>
          <a:bodyPr spcFirstLastPara="1" wrap="square" lIns="91425" tIns="91425" rIns="91425" bIns="91425" anchor="t" anchorCtr="0">
            <a:noAutofit/>
          </a:bodyPr>
          <a:lstStyle>
            <a:lvl1pPr>
              <a:defRPr lang="en-US" sz="1200" smtClean="0">
                <a:solidFill>
                  <a:schemeClr val="dk2"/>
                </a:solidFill>
              </a:defRPr>
            </a:lvl1pPr>
            <a:lvl2pPr>
              <a:defRPr lang="en-US" sz="1200" smtClean="0">
                <a:solidFill>
                  <a:schemeClr val="dk2"/>
                </a:solidFill>
              </a:defRPr>
            </a:lvl2pPr>
            <a:lvl3pPr>
              <a:defRPr lang="en-US" sz="1200" smtClean="0">
                <a:solidFill>
                  <a:schemeClr val="dk2"/>
                </a:solidFill>
              </a:defRPr>
            </a:lvl3pPr>
            <a:lvl4pPr>
              <a:defRPr lang="en-US" sz="1200" smtClean="0">
                <a:solidFill>
                  <a:schemeClr val="dk2"/>
                </a:solidFill>
              </a:defRPr>
            </a:lvl4pPr>
            <a:lvl5pPr>
              <a:defRPr lang="en-US" sz="1200">
                <a:solidFill>
                  <a:schemeClr val="dk2"/>
                </a:solidFill>
              </a:defRPr>
            </a:lvl5pPr>
          </a:lstStyle>
          <a:p>
            <a:pPr lvl="0">
              <a:buClr>
                <a:schemeClr val="dk2"/>
              </a:buClr>
              <a:buSzPts val="1200"/>
              <a:buNone/>
            </a:pPr>
            <a:r>
              <a:rPr lang="en-US" dirty="0"/>
              <a:t>Click to edit Master text styles</a:t>
            </a:r>
          </a:p>
        </p:txBody>
      </p:sp>
    </p:spTree>
    <p:extLst>
      <p:ext uri="{BB962C8B-B14F-4D97-AF65-F5344CB8AC3E}">
        <p14:creationId xmlns:p14="http://schemas.microsoft.com/office/powerpoint/2010/main" val="235555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9. Screenshot, two statements_1" preserve="1" userDrawn="1">
  <p:cSld name="1_49. Screenshot, two statements_1">
    <p:bg>
      <p:bgPr>
        <a:solidFill>
          <a:srgbClr val="0D1117"/>
        </a:solidFill>
        <a:effectLst/>
      </p:bgPr>
    </p:bg>
    <p:spTree>
      <p:nvGrpSpPr>
        <p:cNvPr id="1" name="Shape 991"/>
        <p:cNvGrpSpPr/>
        <p:nvPr/>
      </p:nvGrpSpPr>
      <p:grpSpPr>
        <a:xfrm>
          <a:off x="0" y="0"/>
          <a:ext cx="0" cy="0"/>
          <a:chOff x="0" y="0"/>
          <a:chExt cx="0" cy="0"/>
        </a:xfrm>
      </p:grpSpPr>
      <p:sp>
        <p:nvSpPr>
          <p:cNvPr id="994" name="Google Shape;994;p54"/>
          <p:cNvSpPr/>
          <p:nvPr/>
        </p:nvSpPr>
        <p:spPr>
          <a:xfrm>
            <a:off x="261872" y="1821871"/>
            <a:ext cx="2676656" cy="1725063"/>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233672" y="1830338"/>
            <a:ext cx="2676656" cy="1725064"/>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2" name="Google Shape;1012;p54"/>
          <p:cNvSpPr txBox="1">
            <a:spLocks noGrp="1"/>
          </p:cNvSpPr>
          <p:nvPr>
            <p:ph type="subTitle" idx="1"/>
          </p:nvPr>
        </p:nvSpPr>
        <p:spPr>
          <a:xfrm>
            <a:off x="261871" y="1821870"/>
            <a:ext cx="2676655" cy="1725063"/>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14" name="Google Shape;1014;p54"/>
          <p:cNvSpPr txBox="1">
            <a:spLocks noGrp="1"/>
          </p:cNvSpPr>
          <p:nvPr>
            <p:ph type="subTitle" idx="4"/>
          </p:nvPr>
        </p:nvSpPr>
        <p:spPr>
          <a:xfrm>
            <a:off x="3233672" y="1830338"/>
            <a:ext cx="2676656" cy="1716597"/>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2" name="Google Shape;995;p54">
            <a:extLst>
              <a:ext uri="{FF2B5EF4-FFF2-40B4-BE49-F238E27FC236}">
                <a16:creationId xmlns:a16="http://schemas.microsoft.com/office/drawing/2014/main" id="{AD5693B3-8CC5-E26B-AC39-FEF6D30DFE8A}"/>
              </a:ext>
            </a:extLst>
          </p:cNvPr>
          <p:cNvSpPr/>
          <p:nvPr userDrawn="1"/>
        </p:nvSpPr>
        <p:spPr>
          <a:xfrm>
            <a:off x="6180070" y="1821870"/>
            <a:ext cx="2659722" cy="1725064"/>
          </a:xfrm>
          <a:prstGeom prst="roundRect">
            <a:avLst>
              <a:gd name="adj" fmla="val 4602"/>
            </a:avLst>
          </a:prstGeom>
          <a:noFill/>
          <a:ln w="19050" cap="flat" cmpd="sng">
            <a:solidFill>
              <a:schemeClr val="accent3">
                <a:lumMod val="60000"/>
                <a:lumOff val="40000"/>
              </a:scheme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A6AB6F3-1CA3-BAC8-8ADC-B51948DFDA56}"/>
              </a:ext>
            </a:extLst>
          </p:cNvPr>
          <p:cNvSpPr>
            <a:spLocks noGrp="1"/>
          </p:cNvSpPr>
          <p:nvPr>
            <p:ph type="body" sz="quarter" idx="10"/>
          </p:nvPr>
        </p:nvSpPr>
        <p:spPr>
          <a:xfrm>
            <a:off x="6180072" y="1821870"/>
            <a:ext cx="2659722" cy="1725064"/>
          </a:xfrm>
          <a:prstGeom prst="rect">
            <a:avLst/>
          </a:prstGeom>
          <a:noFill/>
          <a:ln>
            <a:noFill/>
          </a:ln>
        </p:spPr>
        <p:txBody>
          <a:bodyPr spcFirstLastPara="1" wrap="square" lIns="91425" tIns="91425" rIns="91425" bIns="91425" anchor="ctr" anchorCtr="0">
            <a:noAutofit/>
          </a:bodyPr>
          <a:lstStyle>
            <a:lvl1pPr algn="ctr">
              <a:defRPr lang="en-US" sz="1600" smtClean="0">
                <a:solidFill>
                  <a:schemeClr val="lt1"/>
                </a:solidFill>
              </a:defRPr>
            </a:lvl1pPr>
            <a:lvl2pPr>
              <a:defRPr lang="en-US" sz="1600" smtClean="0"/>
            </a:lvl2pPr>
            <a:lvl3pPr>
              <a:defRPr lang="en-US" sz="1600" smtClean="0"/>
            </a:lvl3pPr>
            <a:lvl4pPr>
              <a:defRPr lang="en-US" sz="1600" smtClean="0"/>
            </a:lvl4pPr>
            <a:lvl5pPr>
              <a:defRPr lang="en-US" sz="1600"/>
            </a:lvl5pPr>
          </a:lstStyle>
          <a:p>
            <a:pPr lvl="0">
              <a:buClr>
                <a:schemeClr val="lt1"/>
              </a:buClr>
              <a:buSzPts val="1600"/>
              <a:buNone/>
            </a:pPr>
            <a:r>
              <a:rPr lang="en-US" dirty="0"/>
              <a:t>Click to edit Master text styles</a:t>
            </a:r>
          </a:p>
        </p:txBody>
      </p:sp>
    </p:spTree>
    <p:extLst>
      <p:ext uri="{BB962C8B-B14F-4D97-AF65-F5344CB8AC3E}">
        <p14:creationId xmlns:p14="http://schemas.microsoft.com/office/powerpoint/2010/main" val="374443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0. Screenshot, two statements_2">
  <p:cSld name="Screenshot, two statements_2">
    <p:bg>
      <p:bgPr>
        <a:solidFill>
          <a:srgbClr val="0D1117"/>
        </a:solidFill>
        <a:effectLst/>
      </p:bgPr>
    </p:bg>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1. Screenshot_one statement_with icon">
  <p:cSld name="Screenshot_one statement_1">
    <p:bg>
      <p:bgPr>
        <a:solidFill>
          <a:srgbClr val="0D1117"/>
        </a:solidFill>
        <a:effectLst/>
      </p:bgPr>
    </p:bg>
    <p:spTree>
      <p:nvGrpSpPr>
        <p:cNvPr id="1" name="Shape 1042"/>
        <p:cNvGrpSpPr/>
        <p:nvPr/>
      </p:nvGrpSpPr>
      <p:grpSpPr>
        <a:xfrm>
          <a:off x="0" y="0"/>
          <a:ext cx="0" cy="0"/>
          <a:chOff x="0" y="0"/>
          <a:chExt cx="0" cy="0"/>
        </a:xfrm>
      </p:grpSpPr>
      <p:sp>
        <p:nvSpPr>
          <p:cNvPr id="1043" name="Google Shape;1043;p5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044" name="Google Shape;1044;p5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45" name="Google Shape;1045;p5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46" name="Google Shape;1046;p5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47" name="Google Shape;1047;p56"/>
          <p:cNvPicPr preferRelativeResize="0"/>
          <p:nvPr/>
        </p:nvPicPr>
        <p:blipFill rotWithShape="1">
          <a:blip r:embed="rId3">
            <a:alphaModFix/>
          </a:blip>
          <a:srcRect/>
          <a:stretch/>
        </p:blipFill>
        <p:spPr>
          <a:xfrm>
            <a:off x="4221034" y="427841"/>
            <a:ext cx="7228331" cy="301809"/>
          </a:xfrm>
          <a:prstGeom prst="rect">
            <a:avLst/>
          </a:prstGeom>
          <a:noFill/>
          <a:ln>
            <a:noFill/>
          </a:ln>
        </p:spPr>
      </p:pic>
      <p:sp>
        <p:nvSpPr>
          <p:cNvPr id="1064" name="Google Shape;1064;p5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dirty="0"/>
          </a:p>
        </p:txBody>
      </p:sp>
      <p:sp>
        <p:nvSpPr>
          <p:cNvPr id="1065" name="Google Shape;1065;p5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907" r:id="rId1"/>
    <p:sldLayoutId id="2147483697" r:id="rId2"/>
    <p:sldLayoutId id="2147483908" r:id="rId3"/>
    <p:sldLayoutId id="2147483967" r:id="rId4"/>
    <p:sldLayoutId id="2147483700" r:id="rId5"/>
    <p:sldLayoutId id="2147483966" r:id="rId6"/>
    <p:sldLayoutId id="2147483968" r:id="rId7"/>
    <p:sldLayoutId id="2147483701" r:id="rId8"/>
    <p:sldLayoutId id="2147483702" r:id="rId9"/>
    <p:sldLayoutId id="2147483705" r:id="rId10"/>
    <p:sldLayoutId id="2147483706" r:id="rId11"/>
    <p:sldLayoutId id="2147483909" r:id="rId12"/>
    <p:sldLayoutId id="2147483910" r:id="rId13"/>
    <p:sldLayoutId id="2147483736" r:id="rId14"/>
    <p:sldLayoutId id="21474839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extLst>
      <p:ext uri="{BB962C8B-B14F-4D97-AF65-F5344CB8AC3E}">
        <p14:creationId xmlns:p14="http://schemas.microsoft.com/office/powerpoint/2010/main" val="1275164094"/>
      </p:ext>
    </p:extLst>
  </p:cSld>
  <p:clrMap bg1="lt1" tx1="dk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0883-E2AD-4B78-6473-E5A257CAA2F2}"/>
              </a:ext>
            </a:extLst>
          </p:cNvPr>
          <p:cNvSpPr>
            <a:spLocks noGrp="1"/>
          </p:cNvSpPr>
          <p:nvPr>
            <p:ph type="ctrTitle"/>
          </p:nvPr>
        </p:nvSpPr>
        <p:spPr>
          <a:xfrm>
            <a:off x="358698" y="1168870"/>
            <a:ext cx="6131290" cy="1705264"/>
          </a:xfrm>
        </p:spPr>
        <p:txBody>
          <a:bodyPr/>
          <a:lstStyle/>
          <a:p>
            <a:r>
              <a:rPr lang="en-US" sz="4400" dirty="0"/>
              <a:t>Contoso Real Estate</a:t>
            </a:r>
            <a:br>
              <a:rPr lang="en-US" sz="4400" dirty="0"/>
            </a:br>
            <a:r>
              <a:rPr lang="en-US" sz="2400" b="0" dirty="0">
                <a:solidFill>
                  <a:srgbClr val="A371F7"/>
                </a:solidFill>
              </a:rPr>
              <a:t>Enterprise-grade Reference Architecture for JavaScript</a:t>
            </a:r>
            <a:endParaRPr lang="en-US" sz="4400" b="0" dirty="0">
              <a:solidFill>
                <a:srgbClr val="A371F7"/>
              </a:solidFill>
            </a:endParaRPr>
          </a:p>
        </p:txBody>
      </p:sp>
      <p:sp>
        <p:nvSpPr>
          <p:cNvPr id="3" name="Text Placeholder 2">
            <a:extLst>
              <a:ext uri="{FF2B5EF4-FFF2-40B4-BE49-F238E27FC236}">
                <a16:creationId xmlns:a16="http://schemas.microsoft.com/office/drawing/2014/main" id="{99EE78F5-3D3B-0D30-EAFC-44883598F700}"/>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10042933-D1C3-AFE4-5979-F4B3F4705357}"/>
              </a:ext>
            </a:extLst>
          </p:cNvPr>
          <p:cNvSpPr>
            <a:spLocks noGrp="1"/>
          </p:cNvSpPr>
          <p:nvPr>
            <p:ph type="body" sz="quarter" idx="11"/>
          </p:nvPr>
        </p:nvSpPr>
        <p:spPr/>
        <p:txBody>
          <a:bodyPr/>
          <a:lstStyle/>
          <a:p>
            <a:endParaRPr lang="en-US"/>
          </a:p>
        </p:txBody>
      </p:sp>
      <p:sp>
        <p:nvSpPr>
          <p:cNvPr id="5" name="Picture Placeholder 4">
            <a:extLst>
              <a:ext uri="{FF2B5EF4-FFF2-40B4-BE49-F238E27FC236}">
                <a16:creationId xmlns:a16="http://schemas.microsoft.com/office/drawing/2014/main" id="{648BFD6C-FE65-3A4B-F783-222B6D4277FE}"/>
              </a:ext>
            </a:extLst>
          </p:cNvPr>
          <p:cNvSpPr>
            <a:spLocks noGrp="1"/>
          </p:cNvSpPr>
          <p:nvPr>
            <p:ph type="pic" sz="quarter" idx="12"/>
          </p:nvPr>
        </p:nvSpPr>
        <p:spPr/>
        <p:txBody>
          <a:bodyPr/>
          <a:lstStyle/>
          <a:p>
            <a:endParaRPr lang="en-US"/>
          </a:p>
        </p:txBody>
      </p:sp>
      <p:sp>
        <p:nvSpPr>
          <p:cNvPr id="6" name="Text Placeholder 5">
            <a:extLst>
              <a:ext uri="{FF2B5EF4-FFF2-40B4-BE49-F238E27FC236}">
                <a16:creationId xmlns:a16="http://schemas.microsoft.com/office/drawing/2014/main" id="{76FEB4A7-B06A-0E46-73E6-73F9F96FDD7D}"/>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41B1962F-DA15-096A-CA7A-BDC33B09AB6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9142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spTree>
    <p:extLst>
      <p:ext uri="{BB962C8B-B14F-4D97-AF65-F5344CB8AC3E}">
        <p14:creationId xmlns:p14="http://schemas.microsoft.com/office/powerpoint/2010/main" val="28706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spTree>
    <p:extLst>
      <p:ext uri="{BB962C8B-B14F-4D97-AF65-F5344CB8AC3E}">
        <p14:creationId xmlns:p14="http://schemas.microsoft.com/office/powerpoint/2010/main" val="268605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Streamlined build and deployment</a:t>
              </a:r>
            </a:p>
          </p:txBody>
        </p:sp>
      </p:grpSp>
    </p:spTree>
    <p:extLst>
      <p:ext uri="{BB962C8B-B14F-4D97-AF65-F5344CB8AC3E}">
        <p14:creationId xmlns:p14="http://schemas.microsoft.com/office/powerpoint/2010/main" val="69072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F299F6D1-3759-8290-BF99-0E0D957B24ED}"/>
              </a:ext>
            </a:extLst>
          </p:cNvPr>
          <p:cNvSpPr txBox="1">
            <a:spLocks/>
          </p:cNvSpPr>
          <p:nvPr/>
        </p:nvSpPr>
        <p:spPr>
          <a:xfrm>
            <a:off x="1475216" y="483029"/>
            <a:ext cx="5444284" cy="5047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a:t>
            </a:r>
          </a:p>
        </p:txBody>
      </p:sp>
      <p:pic>
        <p:nvPicPr>
          <p:cNvPr id="11" name="Picture 2" descr="Aplicativos Web Estáticos | Microsoft Azure">
            <a:extLst>
              <a:ext uri="{FF2B5EF4-FFF2-40B4-BE49-F238E27FC236}">
                <a16:creationId xmlns:a16="http://schemas.microsoft.com/office/drawing/2014/main" id="{89251FF4-FE1D-2C0E-C84C-3E4E52EEE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9" r="15463"/>
          <a:stretch/>
        </p:blipFill>
        <p:spPr bwMode="auto">
          <a:xfrm>
            <a:off x="462845" y="457918"/>
            <a:ext cx="870208" cy="66823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5F76098-E688-8C7C-D916-1A27D2684BB1}"/>
              </a:ext>
            </a:extLst>
          </p:cNvPr>
          <p:cNvGrpSpPr/>
          <p:nvPr/>
        </p:nvGrpSpPr>
        <p:grpSpPr>
          <a:xfrm>
            <a:off x="565625" y="1724726"/>
            <a:ext cx="2336531" cy="861774"/>
            <a:chOff x="565625" y="1724726"/>
            <a:chExt cx="2336531" cy="861774"/>
          </a:xfrm>
        </p:grpSpPr>
        <p:grpSp>
          <p:nvGrpSpPr>
            <p:cNvPr id="13" name="Group 12" descr="Global hosting icon">
              <a:extLst>
                <a:ext uri="{FF2B5EF4-FFF2-40B4-BE49-F238E27FC236}">
                  <a16:creationId xmlns:a16="http://schemas.microsoft.com/office/drawing/2014/main" id="{08C6D272-7813-653C-E551-68E179EEEA0A}"/>
                </a:ext>
                <a:ext uri="{C183D7F6-B498-43B3-948B-1728B52AA6E4}">
                  <adec:decorative xmlns:adec="http://schemas.microsoft.com/office/drawing/2017/decorative" val="0"/>
                </a:ext>
              </a:extLst>
            </p:cNvPr>
            <p:cNvGrpSpPr/>
            <p:nvPr/>
          </p:nvGrpSpPr>
          <p:grpSpPr>
            <a:xfrm>
              <a:off x="565625" y="1784869"/>
              <a:ext cx="452945" cy="335549"/>
              <a:chOff x="1784067" y="5230544"/>
              <a:chExt cx="671417" cy="497400"/>
            </a:xfrm>
          </p:grpSpPr>
          <p:sp>
            <p:nvSpPr>
              <p:cNvPr id="14" name="data2" descr="data">
                <a:extLst>
                  <a:ext uri="{FF2B5EF4-FFF2-40B4-BE49-F238E27FC236}">
                    <a16:creationId xmlns:a16="http://schemas.microsoft.com/office/drawing/2014/main" id="{0C2590AC-20AC-695D-DD16-A4A48EC7BEB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5" name="data2" descr="data">
                <a:extLst>
                  <a:ext uri="{FF2B5EF4-FFF2-40B4-BE49-F238E27FC236}">
                    <a16:creationId xmlns:a16="http://schemas.microsoft.com/office/drawing/2014/main" id="{1B4F3562-83C5-A4A0-A9BF-A7DE5F7D38C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6" name="data2" descr="data">
                <a:extLst>
                  <a:ext uri="{FF2B5EF4-FFF2-40B4-BE49-F238E27FC236}">
                    <a16:creationId xmlns:a16="http://schemas.microsoft.com/office/drawing/2014/main" id="{71F9AE55-37C6-7991-ED66-41C1CB926C46}"/>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7" name="data2" descr="data">
                <a:extLst>
                  <a:ext uri="{FF2B5EF4-FFF2-40B4-BE49-F238E27FC236}">
                    <a16:creationId xmlns:a16="http://schemas.microsoft.com/office/drawing/2014/main" id="{AD5375CC-E14E-F849-5EF9-64E2BC840B65}"/>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8" name="data2" descr="data">
                <a:extLst>
                  <a:ext uri="{FF2B5EF4-FFF2-40B4-BE49-F238E27FC236}">
                    <a16:creationId xmlns:a16="http://schemas.microsoft.com/office/drawing/2014/main" id="{7D75E484-83BE-AFB4-CF9E-21067B4FE94D}"/>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9" name="data2" descr="data">
                <a:extLst>
                  <a:ext uri="{FF2B5EF4-FFF2-40B4-BE49-F238E27FC236}">
                    <a16:creationId xmlns:a16="http://schemas.microsoft.com/office/drawing/2014/main" id="{B5EBE349-A1D3-C0E3-A7F6-0314CDC0B66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0" name="data2" descr="data">
                <a:extLst>
                  <a:ext uri="{FF2B5EF4-FFF2-40B4-BE49-F238E27FC236}">
                    <a16:creationId xmlns:a16="http://schemas.microsoft.com/office/drawing/2014/main" id="{771CDFB6-0979-267E-6CFE-15CE3DC4C2A0}"/>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1" name="data2" descr="data">
                <a:extLst>
                  <a:ext uri="{FF2B5EF4-FFF2-40B4-BE49-F238E27FC236}">
                    <a16:creationId xmlns:a16="http://schemas.microsoft.com/office/drawing/2014/main" id="{046D4713-2602-015D-8597-502797A4A13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2" name="data2" descr="data">
                <a:extLst>
                  <a:ext uri="{FF2B5EF4-FFF2-40B4-BE49-F238E27FC236}">
                    <a16:creationId xmlns:a16="http://schemas.microsoft.com/office/drawing/2014/main" id="{A4DB02D1-DDC7-C041-FB41-52B4621769AE}"/>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3" name="data2" descr="data">
                <a:extLst>
                  <a:ext uri="{FF2B5EF4-FFF2-40B4-BE49-F238E27FC236}">
                    <a16:creationId xmlns:a16="http://schemas.microsoft.com/office/drawing/2014/main" id="{DF7D56FC-001A-EBAC-CF4D-D609B59E0EB9}"/>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4" name="data2" descr="data">
                <a:extLst>
                  <a:ext uri="{FF2B5EF4-FFF2-40B4-BE49-F238E27FC236}">
                    <a16:creationId xmlns:a16="http://schemas.microsoft.com/office/drawing/2014/main" id="{FD110ADD-32F1-CAE1-D717-014A5520F307}"/>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5" name="data2" descr="data">
                <a:extLst>
                  <a:ext uri="{FF2B5EF4-FFF2-40B4-BE49-F238E27FC236}">
                    <a16:creationId xmlns:a16="http://schemas.microsoft.com/office/drawing/2014/main" id="{42DBDEF6-0BAF-E650-5DED-4CC4873256CA}"/>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6" name="data2" descr="data">
                <a:extLst>
                  <a:ext uri="{FF2B5EF4-FFF2-40B4-BE49-F238E27FC236}">
                    <a16:creationId xmlns:a16="http://schemas.microsoft.com/office/drawing/2014/main" id="{F72E4DBF-4237-2327-DCA7-E2391A9720BD}"/>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 name="data2" descr="data">
                <a:extLst>
                  <a:ext uri="{FF2B5EF4-FFF2-40B4-BE49-F238E27FC236}">
                    <a16:creationId xmlns:a16="http://schemas.microsoft.com/office/drawing/2014/main" id="{EF8973F7-A4E1-DE3F-0851-74ACE90E94CA}"/>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 name="data2" descr="data">
                <a:extLst>
                  <a:ext uri="{FF2B5EF4-FFF2-40B4-BE49-F238E27FC236}">
                    <a16:creationId xmlns:a16="http://schemas.microsoft.com/office/drawing/2014/main" id="{CD095C3E-52FD-32B8-7A1E-E72AE75E0918}"/>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 name="data2" descr="data">
                <a:extLst>
                  <a:ext uri="{FF2B5EF4-FFF2-40B4-BE49-F238E27FC236}">
                    <a16:creationId xmlns:a16="http://schemas.microsoft.com/office/drawing/2014/main" id="{4822CF6C-F05D-A811-CD2A-351654759B93}"/>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0" name="data2" descr="data">
                <a:extLst>
                  <a:ext uri="{FF2B5EF4-FFF2-40B4-BE49-F238E27FC236}">
                    <a16:creationId xmlns:a16="http://schemas.microsoft.com/office/drawing/2014/main" id="{1BB37B39-2572-199F-563D-4B7162C3D660}"/>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1" name="data2" descr="data">
                <a:extLst>
                  <a:ext uri="{FF2B5EF4-FFF2-40B4-BE49-F238E27FC236}">
                    <a16:creationId xmlns:a16="http://schemas.microsoft.com/office/drawing/2014/main" id="{329E5BDB-5EA1-5790-C08C-38F4CE04DC93}"/>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2" name="Rectangle 31">
              <a:extLst>
                <a:ext uri="{FF2B5EF4-FFF2-40B4-BE49-F238E27FC236}">
                  <a16:creationId xmlns:a16="http://schemas.microsoft.com/office/drawing/2014/main" id="{403FDE02-53F1-21ED-C1EC-1F0298A82E15}"/>
                </a:ext>
                <a:ext uri="{C183D7F6-B498-43B3-948B-1728B52AA6E4}">
                  <adec:decorative xmlns:adec="http://schemas.microsoft.com/office/drawing/2017/decorative" val="1"/>
                </a:ext>
              </a:extLst>
            </p:cNvPr>
            <p:cNvSpPr>
              <a:spLocks/>
            </p:cNvSpPr>
            <p:nvPr/>
          </p:nvSpPr>
          <p:spPr bwMode="auto">
            <a:xfrm>
              <a:off x="1347032" y="1724726"/>
              <a:ext cx="1555124"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Tx/>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Global hosting</a:t>
              </a:r>
              <a:endParaRPr kumimoji="0" lang="en-US" sz="1800" b="0" i="0" u="none" strike="noStrike" kern="1200" cap="none" spc="0" normalizeH="0" baseline="0" noProof="0" dirty="0">
                <a:ln w="3175">
                  <a:noFill/>
                </a:ln>
                <a:solidFill>
                  <a:srgbClr val="FFFFFF">
                    <a:lumMod val="95000"/>
                  </a:srgbClr>
                </a:solidFill>
                <a:effectLst/>
                <a:uLnTx/>
                <a:uFillTx/>
                <a:latin typeface="Segoe UI"/>
                <a:ea typeface="+mn-ea"/>
                <a:cs typeface="Segoe UI Semibold"/>
                <a:sym typeface="Arial"/>
              </a:endParaRPr>
            </a:p>
          </p:txBody>
        </p:sp>
      </p:grpSp>
      <p:grpSp>
        <p:nvGrpSpPr>
          <p:cNvPr id="50" name="Group 49">
            <a:extLst>
              <a:ext uri="{FF2B5EF4-FFF2-40B4-BE49-F238E27FC236}">
                <a16:creationId xmlns:a16="http://schemas.microsoft.com/office/drawing/2014/main" id="{01FAF663-9756-3A35-346B-17B317B1FD51}"/>
              </a:ext>
            </a:extLst>
          </p:cNvPr>
          <p:cNvGrpSpPr/>
          <p:nvPr/>
        </p:nvGrpSpPr>
        <p:grpSpPr>
          <a:xfrm>
            <a:off x="4830974" y="1724726"/>
            <a:ext cx="4151277" cy="1292662"/>
            <a:chOff x="4778760" y="1669095"/>
            <a:chExt cx="4151277" cy="1292662"/>
          </a:xfrm>
        </p:grpSpPr>
        <p:grpSp>
          <p:nvGrpSpPr>
            <p:cNvPr id="33" name="app development" descr="End-to-end development experience icon">
              <a:extLst>
                <a:ext uri="{FF2B5EF4-FFF2-40B4-BE49-F238E27FC236}">
                  <a16:creationId xmlns:a16="http://schemas.microsoft.com/office/drawing/2014/main" id="{563BFECD-2852-3118-C5CC-7685609CA126}"/>
                </a:ext>
                <a:ext uri="{C183D7F6-B498-43B3-948B-1728B52AA6E4}">
                  <adec:decorative xmlns:adec="http://schemas.microsoft.com/office/drawing/2017/decorative" val="0"/>
                </a:ext>
              </a:extLst>
            </p:cNvPr>
            <p:cNvGrpSpPr/>
            <p:nvPr/>
          </p:nvGrpSpPr>
          <p:grpSpPr>
            <a:xfrm>
              <a:off x="4778760" y="1726245"/>
              <a:ext cx="495807" cy="298971"/>
              <a:chOff x="1619314" y="4920550"/>
              <a:chExt cx="500421" cy="301755"/>
            </a:xfrm>
          </p:grpSpPr>
          <p:sp>
            <p:nvSpPr>
              <p:cNvPr id="34" name="Freeform: Shape 33">
                <a:extLst>
                  <a:ext uri="{FF2B5EF4-FFF2-40B4-BE49-F238E27FC236}">
                    <a16:creationId xmlns:a16="http://schemas.microsoft.com/office/drawing/2014/main" id="{9D6E8D7A-73C2-08DE-5EEF-EF5F9D50F6D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Freeform: Shape 34">
                <a:extLst>
                  <a:ext uri="{FF2B5EF4-FFF2-40B4-BE49-F238E27FC236}">
                    <a16:creationId xmlns:a16="http://schemas.microsoft.com/office/drawing/2014/main" id="{22283D13-F96C-7FD6-E85F-962C565AF05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6" name="Freeform: Shape 35">
                <a:extLst>
                  <a:ext uri="{FF2B5EF4-FFF2-40B4-BE49-F238E27FC236}">
                    <a16:creationId xmlns:a16="http://schemas.microsoft.com/office/drawing/2014/main" id="{7A63442B-664F-5CBD-3ACF-279810D5D1DC}"/>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DB05152C-18E5-E262-E5F5-009030A0154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Arial"/>
                  <a:sym typeface="Arial"/>
                </a:endParaRPr>
              </a:p>
            </p:txBody>
          </p:sp>
        </p:grpSp>
        <p:sp>
          <p:nvSpPr>
            <p:cNvPr id="38" name="Rectangle 37">
              <a:extLst>
                <a:ext uri="{FF2B5EF4-FFF2-40B4-BE49-F238E27FC236}">
                  <a16:creationId xmlns:a16="http://schemas.microsoft.com/office/drawing/2014/main" id="{95EB0223-A04A-B025-6D62-51E7F434AD0F}"/>
                </a:ext>
                <a:ext uri="{C183D7F6-B498-43B3-948B-1728B52AA6E4}">
                  <adec:decorative xmlns:adec="http://schemas.microsoft.com/office/drawing/2017/decorative" val="1"/>
                </a:ext>
              </a:extLst>
            </p:cNvPr>
            <p:cNvSpPr>
              <a:spLocks/>
            </p:cNvSpPr>
            <p:nvPr/>
          </p:nvSpPr>
          <p:spPr bwMode="auto">
            <a:xfrm>
              <a:off x="5656097" y="1669095"/>
              <a:ext cx="3273940" cy="1292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End-to-end development experience</a:t>
              </a:r>
            </a:p>
          </p:txBody>
        </p:sp>
      </p:grpSp>
      <p:grpSp>
        <p:nvGrpSpPr>
          <p:cNvPr id="48" name="Group 47">
            <a:extLst>
              <a:ext uri="{FF2B5EF4-FFF2-40B4-BE49-F238E27FC236}">
                <a16:creationId xmlns:a16="http://schemas.microsoft.com/office/drawing/2014/main" id="{DE930A50-18B4-977E-D309-5554AE782831}"/>
              </a:ext>
            </a:extLst>
          </p:cNvPr>
          <p:cNvGrpSpPr/>
          <p:nvPr/>
        </p:nvGrpSpPr>
        <p:grpSpPr>
          <a:xfrm>
            <a:off x="681268" y="3262203"/>
            <a:ext cx="3846196" cy="861774"/>
            <a:chOff x="656316" y="2962087"/>
            <a:chExt cx="3846196" cy="861774"/>
          </a:xfrm>
        </p:grpSpPr>
        <p:grpSp>
          <p:nvGrpSpPr>
            <p:cNvPr id="39" name="Group 38" descr="Streamlined build and deployment icon">
              <a:extLst>
                <a:ext uri="{FF2B5EF4-FFF2-40B4-BE49-F238E27FC236}">
                  <a16:creationId xmlns:a16="http://schemas.microsoft.com/office/drawing/2014/main" id="{5DF0B7C1-52EE-9848-D621-987C845F8779}"/>
                </a:ext>
                <a:ext uri="{C183D7F6-B498-43B3-948B-1728B52AA6E4}">
                  <adec:decorative xmlns:adec="http://schemas.microsoft.com/office/drawing/2017/decorative" val="0"/>
                </a:ext>
              </a:extLst>
            </p:cNvPr>
            <p:cNvGrpSpPr/>
            <p:nvPr/>
          </p:nvGrpSpPr>
          <p:grpSpPr>
            <a:xfrm>
              <a:off x="656316" y="3086430"/>
              <a:ext cx="271563" cy="468350"/>
              <a:chOff x="4698043" y="3591751"/>
              <a:chExt cx="261778" cy="451476"/>
            </a:xfrm>
          </p:grpSpPr>
          <p:sp>
            <p:nvSpPr>
              <p:cNvPr id="40" name="Rectangle 39">
                <a:extLst>
                  <a:ext uri="{FF2B5EF4-FFF2-40B4-BE49-F238E27FC236}">
                    <a16:creationId xmlns:a16="http://schemas.microsoft.com/office/drawing/2014/main" id="{68FAA5CE-93C7-925F-42E2-FD60662329AD}"/>
                  </a:ext>
                </a:extLst>
              </p:cNvPr>
              <p:cNvSpPr/>
              <p:nvPr/>
            </p:nvSpPr>
            <p:spPr bwMode="auto">
              <a:xfrm>
                <a:off x="4698043" y="3591751"/>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 name="Rectangle 40">
                <a:extLst>
                  <a:ext uri="{FF2B5EF4-FFF2-40B4-BE49-F238E27FC236}">
                    <a16:creationId xmlns:a16="http://schemas.microsoft.com/office/drawing/2014/main" id="{8DFCD8CA-E54F-8722-2144-8D9E28C94B4D}"/>
                  </a:ext>
                </a:extLst>
              </p:cNvPr>
              <p:cNvSpPr/>
              <p:nvPr/>
            </p:nvSpPr>
            <p:spPr bwMode="auto">
              <a:xfrm>
                <a:off x="4748631" y="365604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2" name="Rectangle 41">
                <a:extLst>
                  <a:ext uri="{FF2B5EF4-FFF2-40B4-BE49-F238E27FC236}">
                    <a16:creationId xmlns:a16="http://schemas.microsoft.com/office/drawing/2014/main" id="{E1B3B659-4AB6-1A07-B2C3-304C028E6320}"/>
                  </a:ext>
                </a:extLst>
              </p:cNvPr>
              <p:cNvSpPr/>
              <p:nvPr/>
            </p:nvSpPr>
            <p:spPr bwMode="auto">
              <a:xfrm>
                <a:off x="4748631" y="3709897"/>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3" name="Rectangle 42">
                <a:extLst>
                  <a:ext uri="{FF2B5EF4-FFF2-40B4-BE49-F238E27FC236}">
                    <a16:creationId xmlns:a16="http://schemas.microsoft.com/office/drawing/2014/main" id="{89675F92-9C4A-CFC8-E337-778FABFC60F5}"/>
                  </a:ext>
                </a:extLst>
              </p:cNvPr>
              <p:cNvSpPr/>
              <p:nvPr/>
            </p:nvSpPr>
            <p:spPr bwMode="auto">
              <a:xfrm>
                <a:off x="4748631" y="3954432"/>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44" name="Rectangle 43" descr="Streamlined build and deployment">
              <a:extLst>
                <a:ext uri="{FF2B5EF4-FFF2-40B4-BE49-F238E27FC236}">
                  <a16:creationId xmlns:a16="http://schemas.microsoft.com/office/drawing/2014/main" id="{C3506D34-7E29-8F66-2611-6ABE4A2E7FEB}"/>
                </a:ext>
                <a:ext uri="{C183D7F6-B498-43B3-948B-1728B52AA6E4}">
                  <adec:decorative xmlns:adec="http://schemas.microsoft.com/office/drawing/2017/decorative" val="0"/>
                </a:ext>
              </a:extLst>
            </p:cNvPr>
            <p:cNvSpPr>
              <a:spLocks/>
            </p:cNvSpPr>
            <p:nvPr/>
          </p:nvSpPr>
          <p:spPr bwMode="auto">
            <a:xfrm>
              <a:off x="1299327" y="2962087"/>
              <a:ext cx="3203185"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Streamlined build and deployment</a:t>
              </a:r>
            </a:p>
          </p:txBody>
        </p:sp>
      </p:grpSp>
      <p:grpSp>
        <p:nvGrpSpPr>
          <p:cNvPr id="51" name="Group 50">
            <a:extLst>
              <a:ext uri="{FF2B5EF4-FFF2-40B4-BE49-F238E27FC236}">
                <a16:creationId xmlns:a16="http://schemas.microsoft.com/office/drawing/2014/main" id="{54B87B90-5E4A-AE6E-05E9-E15CB6611D56}"/>
              </a:ext>
            </a:extLst>
          </p:cNvPr>
          <p:cNvGrpSpPr/>
          <p:nvPr/>
        </p:nvGrpSpPr>
        <p:grpSpPr>
          <a:xfrm>
            <a:off x="4850819" y="3367712"/>
            <a:ext cx="3824093" cy="861774"/>
            <a:chOff x="4872820" y="2978843"/>
            <a:chExt cx="3824093" cy="861774"/>
          </a:xfrm>
        </p:grpSpPr>
        <p:pic>
          <p:nvPicPr>
            <p:cNvPr id="45" name="Graphic 44" descr="Scaling icon">
              <a:extLst>
                <a:ext uri="{FF2B5EF4-FFF2-40B4-BE49-F238E27FC236}">
                  <a16:creationId xmlns:a16="http://schemas.microsoft.com/office/drawing/2014/main" id="{7EB6A1BC-6450-7A2F-BE73-DA0A34B40937}"/>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2820" y="3086430"/>
              <a:ext cx="401747" cy="401745"/>
            </a:xfrm>
            <a:prstGeom prst="rect">
              <a:avLst/>
            </a:prstGeom>
          </p:spPr>
        </p:pic>
        <p:sp>
          <p:nvSpPr>
            <p:cNvPr id="46" name="Rectangle 45" descr="Fully managed and cost-effective">
              <a:extLst>
                <a:ext uri="{FF2B5EF4-FFF2-40B4-BE49-F238E27FC236}">
                  <a16:creationId xmlns:a16="http://schemas.microsoft.com/office/drawing/2014/main" id="{7537107A-5231-9157-1F0F-4646603420F6}"/>
                </a:ext>
                <a:ext uri="{C183D7F6-B498-43B3-948B-1728B52AA6E4}">
                  <adec:decorative xmlns:adec="http://schemas.microsoft.com/office/drawing/2017/decorative" val="0"/>
                </a:ext>
              </a:extLst>
            </p:cNvPr>
            <p:cNvSpPr/>
            <p:nvPr/>
          </p:nvSpPr>
          <p:spPr bwMode="auto">
            <a:xfrm>
              <a:off x="5644875" y="2978843"/>
              <a:ext cx="3052038"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336145" rtl="0" eaLnBrk="1" fontAlgn="auto" latinLnBrk="0" hangingPunct="1">
                <a:lnSpc>
                  <a:spcPct val="100000"/>
                </a:lnSpc>
                <a:spcBef>
                  <a:spcPts val="0"/>
                </a:spcBef>
                <a:spcAft>
                  <a:spcPts val="450"/>
                </a:spcAft>
                <a:buClrTx/>
                <a:buSzTx/>
                <a:buFont typeface="Arial"/>
                <a:buNone/>
                <a:tabLst/>
                <a:defRPr/>
              </a:pPr>
              <a:r>
                <a:rPr kumimoji="0" lang="en-US" sz="2800" b="0" i="0" u="none" strike="noStrike" kern="1200" cap="none" spc="0" normalizeH="0" baseline="0" noProof="0" dirty="0">
                  <a:ln>
                    <a:noFill/>
                  </a:ln>
                  <a:solidFill>
                    <a:srgbClr val="FFFFFF">
                      <a:lumMod val="95000"/>
                    </a:srgbClr>
                  </a:solidFill>
                  <a:effectLst/>
                  <a:uLnTx/>
                  <a:uFillTx/>
                  <a:latin typeface="Segoe UI Semibold"/>
                  <a:ea typeface="+mn-ea"/>
                  <a:cs typeface="Segoe UI Semibold" panose="020B0702040204020203" pitchFamily="34" charset="0"/>
                  <a:sym typeface="Arial"/>
                </a:rPr>
                <a:t>Fully managed and cost-effective</a:t>
              </a:r>
            </a:p>
          </p:txBody>
        </p:sp>
      </p:grpSp>
    </p:spTree>
    <p:extLst>
      <p:ext uri="{BB962C8B-B14F-4D97-AF65-F5344CB8AC3E}">
        <p14:creationId xmlns:p14="http://schemas.microsoft.com/office/powerpoint/2010/main" val="34445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E98D89B-467A-B820-CD26-20A3B38D272B}"/>
              </a:ext>
            </a:extLst>
          </p:cNvPr>
          <p:cNvSpPr>
            <a:spLocks noGrp="1"/>
          </p:cNvSpPr>
          <p:nvPr>
            <p:ph type="pic" idx="2"/>
          </p:nvPr>
        </p:nvSpPr>
        <p:spPr/>
        <p:txBody>
          <a:bodyPr/>
          <a:lstStyle/>
          <a:p>
            <a:endParaRPr lang="en-US"/>
          </a:p>
        </p:txBody>
      </p:sp>
      <p:pic>
        <p:nvPicPr>
          <p:cNvPr id="3" name="Picture Placeholder 13" descr="A diagram of a software process&#10;&#10;Description automatically generated">
            <a:extLst>
              <a:ext uri="{FF2B5EF4-FFF2-40B4-BE49-F238E27FC236}">
                <a16:creationId xmlns:a16="http://schemas.microsoft.com/office/drawing/2014/main" id="{71BE5522-D9F3-233C-264E-4CA6440C8F80}"/>
              </a:ext>
            </a:extLst>
          </p:cNvPr>
          <p:cNvPicPr>
            <a:picLocks noChangeAspect="1"/>
          </p:cNvPicPr>
          <p:nvPr/>
        </p:nvPicPr>
        <p:blipFill rotWithShape="1">
          <a:blip r:embed="rId3"/>
          <a:srcRect l="-187" t="3740" r="-16988" b="3901"/>
          <a:stretch/>
        </p:blipFill>
        <p:spPr>
          <a:xfrm>
            <a:off x="3099659" y="1231411"/>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p:spPr>
      </p:pic>
      <p:sp>
        <p:nvSpPr>
          <p:cNvPr id="4" name="Text Placeholder 4">
            <a:extLst>
              <a:ext uri="{FF2B5EF4-FFF2-40B4-BE49-F238E27FC236}">
                <a16:creationId xmlns:a16="http://schemas.microsoft.com/office/drawing/2014/main" id="{829DD022-C28A-63CD-0A6E-4A6FE3FEDCC6}"/>
              </a:ext>
            </a:extLst>
          </p:cNvPr>
          <p:cNvSpPr txBox="1">
            <a:spLocks/>
          </p:cNvSpPr>
          <p:nvPr/>
        </p:nvSpPr>
        <p:spPr>
          <a:xfrm>
            <a:off x="290116" y="197212"/>
            <a:ext cx="8419355" cy="59542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Arial"/>
              </a:rPr>
              <a:t>Azure Static Web Apps (SWA) CLI</a:t>
            </a:r>
          </a:p>
        </p:txBody>
      </p:sp>
      <p:sp>
        <p:nvSpPr>
          <p:cNvPr id="8" name="TextBox 7">
            <a:extLst>
              <a:ext uri="{FF2B5EF4-FFF2-40B4-BE49-F238E27FC236}">
                <a16:creationId xmlns:a16="http://schemas.microsoft.com/office/drawing/2014/main" id="{B66A200F-D5E3-B454-62E3-134C382755B1}"/>
              </a:ext>
            </a:extLst>
          </p:cNvPr>
          <p:cNvSpPr txBox="1"/>
          <p:nvPr/>
        </p:nvSpPr>
        <p:spPr>
          <a:xfrm>
            <a:off x="538612" y="2105560"/>
            <a:ext cx="2312552"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rPr>
              <a:t>Manage the e2e communication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rPr>
              <a:t>Deploy on Azure</a:t>
            </a:r>
          </a:p>
        </p:txBody>
      </p:sp>
      <p:sp>
        <p:nvSpPr>
          <p:cNvPr id="11" name="TextBox 10">
            <a:extLst>
              <a:ext uri="{FF2B5EF4-FFF2-40B4-BE49-F238E27FC236}">
                <a16:creationId xmlns:a16="http://schemas.microsoft.com/office/drawing/2014/main" id="{7C62E8D7-C99D-0E24-1C42-705A6474C6CF}"/>
              </a:ext>
            </a:extLst>
          </p:cNvPr>
          <p:cNvSpPr txBox="1"/>
          <p:nvPr/>
        </p:nvSpPr>
        <p:spPr>
          <a:xfrm>
            <a:off x="290116" y="2105561"/>
            <a:ext cx="2312552"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A774FD"/>
                </a:solidFill>
                <a:effectLst/>
                <a:uLnTx/>
                <a:uFillTx/>
                <a:latin typeface="Segoe UI Semibold" panose="020B0702040204020203" pitchFamily="34" charset="0"/>
                <a:ea typeface="+mn-ea"/>
                <a:cs typeface="Segoe UI Semibold" panose="020B0702040204020203"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9AE5A2"/>
                </a:solidFill>
                <a:effectLst/>
                <a:uLnTx/>
                <a:uFillTx/>
                <a:latin typeface="Segoe UI Semibold" panose="020B0702040204020203" pitchFamily="34" charset="0"/>
                <a:ea typeface="+mn-ea"/>
                <a:cs typeface="Segoe UI Semibold" panose="020B0702040204020203" pitchFamily="34" charset="0"/>
                <a:sym typeface="Arial"/>
              </a:rPr>
              <a:t>#</a:t>
            </a:r>
          </a:p>
        </p:txBody>
      </p:sp>
      <p:pic>
        <p:nvPicPr>
          <p:cNvPr id="13" name="Picture 12">
            <a:extLst>
              <a:ext uri="{FF2B5EF4-FFF2-40B4-BE49-F238E27FC236}">
                <a16:creationId xmlns:a16="http://schemas.microsoft.com/office/drawing/2014/main" id="{EEC4AB0A-1FCD-F160-2217-EC3BB5D23745}"/>
              </a:ext>
            </a:extLst>
          </p:cNvPr>
          <p:cNvPicPr>
            <a:picLocks noChangeAspect="1"/>
          </p:cNvPicPr>
          <p:nvPr/>
        </p:nvPicPr>
        <p:blipFill>
          <a:blip r:embed="rId4"/>
          <a:stretch>
            <a:fillRect/>
          </a:stretch>
        </p:blipFill>
        <p:spPr>
          <a:xfrm>
            <a:off x="391393" y="1147036"/>
            <a:ext cx="769249" cy="604122"/>
          </a:xfrm>
          <a:prstGeom prst="rect">
            <a:avLst/>
          </a:prstGeom>
        </p:spPr>
      </p:pic>
    </p:spTree>
    <p:extLst>
      <p:ext uri="{BB962C8B-B14F-4D97-AF65-F5344CB8AC3E}">
        <p14:creationId xmlns:p14="http://schemas.microsoft.com/office/powerpoint/2010/main" val="31674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A0C10"/>
        </a:solidFill>
        <a:effectLst/>
      </p:bgPr>
    </p:bg>
    <p:spTree>
      <p:nvGrpSpPr>
        <p:cNvPr id="1" name="Shape 5247"/>
        <p:cNvGrpSpPr/>
        <p:nvPr/>
      </p:nvGrpSpPr>
      <p:grpSpPr>
        <a:xfrm>
          <a:off x="0" y="0"/>
          <a:ext cx="0" cy="0"/>
          <a:chOff x="0" y="0"/>
          <a:chExt cx="0" cy="0"/>
        </a:xfrm>
      </p:grpSpPr>
      <p:sp>
        <p:nvSpPr>
          <p:cNvPr id="6" name="TextBox 5">
            <a:extLst>
              <a:ext uri="{FF2B5EF4-FFF2-40B4-BE49-F238E27FC236}">
                <a16:creationId xmlns:a16="http://schemas.microsoft.com/office/drawing/2014/main" id="{15BCCF37-C417-FE5B-7EDC-F933FE266A1E}"/>
              </a:ext>
            </a:extLst>
          </p:cNvPr>
          <p:cNvSpPr txBox="1"/>
          <p:nvPr/>
        </p:nvSpPr>
        <p:spPr>
          <a:xfrm>
            <a:off x="449815" y="358650"/>
            <a:ext cx="7482799" cy="4154984"/>
          </a:xfrm>
          <a:prstGeom prst="rect">
            <a:avLst/>
          </a:prstGeom>
          <a:noFill/>
        </p:spPr>
        <p:txBody>
          <a:bodyPr wrap="square">
            <a:spAutoFit/>
          </a:bodyPr>
          <a:lstStyle/>
          <a:p>
            <a:pPr marL="0" lvl="0" indent="0" defTabSz="914400" eaLnBrk="1" fontAlgn="auto" latinLnBrk="0" hangingPunct="1">
              <a:buClrTx/>
              <a:buSzTx/>
              <a:buFont typeface="Arial"/>
              <a:buNone/>
              <a:tabLst/>
              <a:defRPr/>
            </a:pPr>
            <a:r>
              <a:rPr lang="en-US" sz="2200" dirty="0">
                <a:solidFill>
                  <a:srgbClr val="FFC000"/>
                </a:solidFill>
                <a:latin typeface="Segoe UI Semibold"/>
              </a:rPr>
              <a:t>GitHub Student Developer Pack (including Azure for Students)</a:t>
            </a:r>
          </a:p>
          <a:p>
            <a:pPr marL="342900" indent="-342900">
              <a:buClrTx/>
              <a:buFont typeface="Arial" panose="020B0604020202020204" pitchFamily="34" charset="0"/>
              <a:buChar char="•"/>
              <a:defRPr/>
            </a:pPr>
            <a:r>
              <a:rPr lang="en-US" sz="2200" dirty="0">
                <a:solidFill>
                  <a:schemeClr val="bg1"/>
                </a:solidFill>
                <a:latin typeface="Segoe UI Semibold"/>
              </a:rPr>
              <a:t>aka.ms/Copilot4Students</a:t>
            </a:r>
          </a:p>
          <a:p>
            <a:pPr marL="0" marR="0" lvl="0" indent="0" defTabSz="914400" rtl="0" eaLnBrk="1" fontAlgn="auto" latinLnBrk="0" hangingPunct="1">
              <a:lnSpc>
                <a:spcPct val="100000"/>
              </a:lnSpc>
              <a:spcBef>
                <a:spcPts val="0"/>
              </a:spcBef>
              <a:spcAft>
                <a:spcPts val="0"/>
              </a:spcAft>
              <a:buClrTx/>
              <a:buSzTx/>
              <a:buFont typeface="Arial"/>
              <a:buNone/>
              <a:tabLst/>
              <a:defRPr/>
            </a:pPr>
            <a:endParaRPr kumimoji="0" lang="en-US" sz="2200" b="0" i="0" u="none" strike="noStrike" kern="1200" cap="none" spc="-38" normalizeH="0" baseline="0" noProof="0" dirty="0">
              <a:ln w="3175">
                <a:noFill/>
              </a:ln>
              <a:solidFill>
                <a:srgbClr val="FFFFFF"/>
              </a:solidFill>
              <a:effectLst/>
              <a:uLnTx/>
              <a:uFillTx/>
              <a:latin typeface="Segoe UI Semibold"/>
              <a:cs typeface="Arial"/>
              <a:sym typeface="Arial"/>
            </a:endParaRPr>
          </a:p>
          <a:p>
            <a:pPr>
              <a:buClrTx/>
              <a:defRPr/>
            </a:pPr>
            <a:r>
              <a:rPr lang="en-US" sz="2200" dirty="0">
                <a:solidFill>
                  <a:srgbClr val="FFC000"/>
                </a:solidFill>
                <a:latin typeface="Segoe UI Semibold"/>
              </a:rPr>
              <a:t>Azure Free Trial</a:t>
            </a:r>
          </a:p>
          <a:p>
            <a:pPr marL="342900" indent="-342900">
              <a:buClrTx/>
              <a:buFont typeface="Arial" panose="020B0604020202020204" pitchFamily="34" charset="0"/>
              <a:buChar char="•"/>
              <a:defRPr/>
            </a:pPr>
            <a:r>
              <a:rPr lang="en-US" sz="2200" dirty="0">
                <a:solidFill>
                  <a:schemeClr val="bg1"/>
                </a:solidFill>
                <a:latin typeface="Segoe UI Semibold"/>
              </a:rPr>
              <a:t>aka.ms/azure/free-trial</a:t>
            </a:r>
          </a:p>
          <a:p>
            <a:pPr marL="342900" indent="-342900">
              <a:buClrTx/>
              <a:buFont typeface="Arial" panose="020B0604020202020204" pitchFamily="34" charset="0"/>
              <a:buChar char="•"/>
              <a:defRPr/>
            </a:pP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r>
              <a:rPr lang="en-US" sz="2200" dirty="0">
                <a:solidFill>
                  <a:srgbClr val="FFC000"/>
                </a:solidFill>
                <a:latin typeface="Segoe UI Semibold"/>
              </a:rPr>
              <a:t>GitHub </a:t>
            </a:r>
            <a:r>
              <a:rPr lang="en-US" sz="2200" dirty="0" err="1">
                <a:solidFill>
                  <a:srgbClr val="FFC000"/>
                </a:solidFill>
                <a:latin typeface="Segoe UI Semibold"/>
              </a:rPr>
              <a:t>Codespaces</a:t>
            </a:r>
            <a:endParaRPr lang="en-US" sz="2200" dirty="0">
              <a:solidFill>
                <a:srgbClr val="FFC000"/>
              </a:solidFill>
              <a:latin typeface="Segoe UI Semibold"/>
            </a:endParaRPr>
          </a:p>
          <a:p>
            <a:pPr marL="342900" indent="-342900">
              <a:buClrTx/>
              <a:buFont typeface="Arial" panose="020B0604020202020204" pitchFamily="34" charset="0"/>
              <a:buChar char="•"/>
              <a:defRPr/>
            </a:pPr>
            <a:r>
              <a:rPr lang="en-US" sz="2200" dirty="0">
                <a:solidFill>
                  <a:schemeClr val="bg1"/>
                </a:solidFill>
                <a:latin typeface="Segoe UI Semibold"/>
              </a:rPr>
              <a:t>github.com/features/codespaces</a:t>
            </a: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endParaRPr kumimoji="0" lang="en-US" sz="2200" b="0" i="0" u="none" strike="noStrike" kern="1200" cap="none" spc="-38" normalizeH="0" baseline="0" noProof="0" dirty="0">
              <a:ln w="3175">
                <a:noFill/>
              </a:ln>
              <a:solidFill>
                <a:schemeClr val="bg1"/>
              </a:solidFill>
              <a:effectLst/>
              <a:uLnTx/>
              <a:uFillTx/>
              <a:latin typeface="Segoe UI Semibold"/>
            </a:endParaRPr>
          </a:p>
          <a:p>
            <a:pPr>
              <a:buClrTx/>
              <a:defRPr/>
            </a:pPr>
            <a:r>
              <a:rPr lang="en-US" sz="2200" dirty="0">
                <a:solidFill>
                  <a:srgbClr val="FFC000"/>
                </a:solidFill>
                <a:latin typeface="Segoe UI Semibold"/>
              </a:rPr>
              <a:t>GitHub Copilot (60-day trial)</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spc="-38" dirty="0">
                <a:ln w="3175">
                  <a:noFill/>
                </a:ln>
                <a:solidFill>
                  <a:srgbClr val="FFFFFF"/>
                </a:solidFill>
                <a:latin typeface="Segoe UI Semibold"/>
              </a:rPr>
              <a:t>github.com/features/copilot</a:t>
            </a:r>
            <a:endParaRPr kumimoji="0" lang="en-US" sz="2200" b="0" i="0" u="none" strike="noStrike" kern="1200" cap="none" spc="-38" normalizeH="0" baseline="0" noProof="0" dirty="0">
              <a:ln w="3175">
                <a:noFill/>
              </a:ln>
              <a:solidFill>
                <a:srgbClr val="FFFFFF"/>
              </a:solidFill>
              <a:effectLst/>
              <a:uLnTx/>
              <a:uFillTx/>
              <a:latin typeface="Segoe UI Semibold"/>
              <a:cs typeface="Arial"/>
              <a:sym typeface="Arial"/>
            </a:endParaRPr>
          </a:p>
        </p:txBody>
      </p:sp>
      <p:grpSp>
        <p:nvGrpSpPr>
          <p:cNvPr id="8" name="Group 7">
            <a:extLst>
              <a:ext uri="{FF2B5EF4-FFF2-40B4-BE49-F238E27FC236}">
                <a16:creationId xmlns:a16="http://schemas.microsoft.com/office/drawing/2014/main" id="{51811524-BCD4-1BCC-B860-C17C4A4B787A}"/>
              </a:ext>
            </a:extLst>
          </p:cNvPr>
          <p:cNvGrpSpPr/>
          <p:nvPr/>
        </p:nvGrpSpPr>
        <p:grpSpPr>
          <a:xfrm>
            <a:off x="-107951" y="4739053"/>
            <a:ext cx="9359901" cy="395260"/>
            <a:chOff x="0" y="12179547"/>
            <a:chExt cx="23376732" cy="987178"/>
          </a:xfrm>
        </p:grpSpPr>
        <p:pic>
          <p:nvPicPr>
            <p:cNvPr id="9" name="Picture 8" descr="A colorful lines and dots&#10;&#10;Description automatically generated">
              <a:extLst>
                <a:ext uri="{FF2B5EF4-FFF2-40B4-BE49-F238E27FC236}">
                  <a16:creationId xmlns:a16="http://schemas.microsoft.com/office/drawing/2014/main" id="{0E4CD3FD-2DF2-315C-2D27-62865C84A8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0810"/>
            <a:stretch/>
          </p:blipFill>
          <p:spPr>
            <a:xfrm>
              <a:off x="14231456" y="12179547"/>
              <a:ext cx="9145276" cy="987178"/>
            </a:xfrm>
            <a:prstGeom prst="rect">
              <a:avLst/>
            </a:prstGeom>
          </p:spPr>
        </p:pic>
        <p:pic>
          <p:nvPicPr>
            <p:cNvPr id="12" name="Picture 11" descr="A colorful lines and dots&#10;&#10;Description automatically generated">
              <a:extLst>
                <a:ext uri="{FF2B5EF4-FFF2-40B4-BE49-F238E27FC236}">
                  <a16:creationId xmlns:a16="http://schemas.microsoft.com/office/drawing/2014/main" id="{9CDF7C33-5055-A2F7-CA5D-42C9B728C0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0810"/>
            <a:stretch/>
          </p:blipFill>
          <p:spPr>
            <a:xfrm flipH="1">
              <a:off x="5086180" y="12179547"/>
              <a:ext cx="9145276" cy="987178"/>
            </a:xfrm>
            <a:prstGeom prst="rect">
              <a:avLst/>
            </a:prstGeom>
          </p:spPr>
        </p:pic>
        <p:pic>
          <p:nvPicPr>
            <p:cNvPr id="14" name="Picture 13" descr="A colorful lines and dots&#10;&#10;Description automatically generated">
              <a:extLst>
                <a:ext uri="{FF2B5EF4-FFF2-40B4-BE49-F238E27FC236}">
                  <a16:creationId xmlns:a16="http://schemas.microsoft.com/office/drawing/2014/main" id="{1A40FEBA-586B-67B3-5FC4-781C1A6602C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384" b="80810"/>
            <a:stretch/>
          </p:blipFill>
          <p:spPr>
            <a:xfrm>
              <a:off x="0" y="12179547"/>
              <a:ext cx="5086180" cy="987178"/>
            </a:xfrm>
            <a:prstGeom prst="rect">
              <a:avLst/>
            </a:prstGeom>
          </p:spPr>
        </p:pic>
      </p:grpSp>
    </p:spTree>
    <p:extLst>
      <p:ext uri="{BB962C8B-B14F-4D97-AF65-F5344CB8AC3E}">
        <p14:creationId xmlns:p14="http://schemas.microsoft.com/office/powerpoint/2010/main" val="300202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4858FB8-80C8-8E25-903E-E086B7AAD6B8}"/>
              </a:ext>
            </a:extLst>
          </p:cNvPr>
          <p:cNvPicPr>
            <a:picLocks noGrp="1" noChangeAspect="1"/>
          </p:cNvPicPr>
          <p:nvPr>
            <p:ph type="pic" idx="10"/>
          </p:nvPr>
        </p:nvPicPr>
        <p:blipFill rotWithShape="1">
          <a:blip r:embed="rId3"/>
          <a:srcRect l="37104"/>
          <a:stretch/>
        </p:blipFill>
        <p:spPr>
          <a:xfrm>
            <a:off x="484915" y="1524783"/>
            <a:ext cx="3904184" cy="2093934"/>
          </a:xfrm>
        </p:spPr>
      </p:pic>
      <p:pic>
        <p:nvPicPr>
          <p:cNvPr id="9" name="Picture Placeholder 8" descr="A computer screen with a screen and a phone&#10;&#10;Description automatically generated">
            <a:extLst>
              <a:ext uri="{FF2B5EF4-FFF2-40B4-BE49-F238E27FC236}">
                <a16:creationId xmlns:a16="http://schemas.microsoft.com/office/drawing/2014/main" id="{4EDB530E-E4BA-0F47-F796-E5121145B1A0}"/>
              </a:ext>
            </a:extLst>
          </p:cNvPr>
          <p:cNvPicPr>
            <a:picLocks noGrp="1" noChangeAspect="1"/>
          </p:cNvPicPr>
          <p:nvPr>
            <p:ph type="pic" idx="11"/>
          </p:nvPr>
        </p:nvPicPr>
        <p:blipFill rotWithShape="1">
          <a:blip r:embed="rId4"/>
          <a:srcRect l="42150" r="5402"/>
          <a:stretch/>
        </p:blipFill>
        <p:spPr>
          <a:xfrm>
            <a:off x="4754903" y="1524783"/>
            <a:ext cx="3904183" cy="2093934"/>
          </a:xfrm>
        </p:spPr>
      </p:pic>
      <p:sp>
        <p:nvSpPr>
          <p:cNvPr id="5" name="Text Placeholder 4">
            <a:extLst>
              <a:ext uri="{FF2B5EF4-FFF2-40B4-BE49-F238E27FC236}">
                <a16:creationId xmlns:a16="http://schemas.microsoft.com/office/drawing/2014/main" id="{8DFC23BD-56B6-9A06-567B-7D9CA639D606}"/>
              </a:ext>
            </a:extLst>
          </p:cNvPr>
          <p:cNvSpPr>
            <a:spLocks noGrp="1"/>
          </p:cNvSpPr>
          <p:nvPr>
            <p:ph type="body" sz="quarter" idx="14"/>
          </p:nvPr>
        </p:nvSpPr>
        <p:spPr>
          <a:xfrm>
            <a:off x="4754903" y="3787698"/>
            <a:ext cx="3904183" cy="796832"/>
          </a:xfrm>
        </p:spPr>
        <p:txBody>
          <a:bodyPr/>
          <a:lstStyle/>
          <a:p>
            <a:r>
              <a:rPr lang="en-US" sz="1600" dirty="0">
                <a:solidFill>
                  <a:srgbClr val="0A0C10"/>
                </a:solidFill>
              </a:rPr>
              <a:t>Best-in-class developer tools from code to cloud</a:t>
            </a:r>
          </a:p>
        </p:txBody>
      </p:sp>
      <p:sp>
        <p:nvSpPr>
          <p:cNvPr id="6" name="Text Placeholder 5">
            <a:extLst>
              <a:ext uri="{FF2B5EF4-FFF2-40B4-BE49-F238E27FC236}">
                <a16:creationId xmlns:a16="http://schemas.microsoft.com/office/drawing/2014/main" id="{77465252-FCFF-2AC9-25C1-E75E97014273}"/>
              </a:ext>
            </a:extLst>
          </p:cNvPr>
          <p:cNvSpPr>
            <a:spLocks noGrp="1"/>
          </p:cNvSpPr>
          <p:nvPr>
            <p:ph type="body" sz="quarter" idx="15"/>
          </p:nvPr>
        </p:nvSpPr>
        <p:spPr>
          <a:xfrm>
            <a:off x="484915" y="3787698"/>
            <a:ext cx="3904183" cy="796832"/>
          </a:xfrm>
        </p:spPr>
        <p:txBody>
          <a:bodyPr/>
          <a:lstStyle/>
          <a:p>
            <a:r>
              <a:rPr lang="en-US" sz="1600" dirty="0">
                <a:solidFill>
                  <a:srgbClr val="0A0C10"/>
                </a:solidFill>
              </a:rPr>
              <a:t>Enterprise-grade Reference Architecture for JavaScript with 8 core scenarios </a:t>
            </a:r>
          </a:p>
        </p:txBody>
      </p:sp>
      <p:sp>
        <p:nvSpPr>
          <p:cNvPr id="11" name="Text Placeholder 4">
            <a:extLst>
              <a:ext uri="{FF2B5EF4-FFF2-40B4-BE49-F238E27FC236}">
                <a16:creationId xmlns:a16="http://schemas.microsoft.com/office/drawing/2014/main" id="{5C4FDF7F-2419-B78C-3A59-D7CC968CCCD1}"/>
              </a:ext>
            </a:extLst>
          </p:cNvPr>
          <p:cNvSpPr>
            <a:spLocks noGrp="1"/>
          </p:cNvSpPr>
          <p:nvPr>
            <p:ph type="body" sz="quarter" idx="12"/>
          </p:nvPr>
        </p:nvSpPr>
        <p:spPr>
          <a:xfrm>
            <a:off x="252413" y="256296"/>
            <a:ext cx="8604772" cy="697563"/>
          </a:xfrm>
        </p:spPr>
        <p:txBody>
          <a:bodyPr/>
          <a:lstStyle/>
          <a:p>
            <a:r>
              <a:rPr lang="en-US" b="0" dirty="0">
                <a:latin typeface="Segoe UI Semibold" panose="020B0702040204020203" pitchFamily="34" charset="0"/>
                <a:cs typeface="Segoe UI Semibold" panose="020B0702040204020203" pitchFamily="34" charset="0"/>
              </a:rPr>
              <a:t>Contoso Real Estate </a:t>
            </a:r>
          </a:p>
        </p:txBody>
      </p:sp>
      <p:sp>
        <p:nvSpPr>
          <p:cNvPr id="12" name="Subtitle 3">
            <a:extLst>
              <a:ext uri="{FF2B5EF4-FFF2-40B4-BE49-F238E27FC236}">
                <a16:creationId xmlns:a16="http://schemas.microsoft.com/office/drawing/2014/main" id="{C37B2959-A206-1F71-202E-E7271DB04E99}"/>
              </a:ext>
            </a:extLst>
          </p:cNvPr>
          <p:cNvSpPr txBox="1">
            <a:spLocks/>
          </p:cNvSpPr>
          <p:nvPr/>
        </p:nvSpPr>
        <p:spPr>
          <a:xfrm>
            <a:off x="251841" y="878908"/>
            <a:ext cx="8605344" cy="3564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rgbClr val="0A0C10"/>
                </a:solidFill>
                <a:latin typeface="Segoe UI Semibold" panose="020B0702040204020203" pitchFamily="34" charset="0"/>
                <a:cs typeface="Segoe UI Semibold" panose="020B0702040204020203" pitchFamily="34" charset="0"/>
              </a:rPr>
              <a:t>Explore our Real-World e2e Sample</a:t>
            </a:r>
          </a:p>
        </p:txBody>
      </p:sp>
    </p:spTree>
    <p:extLst>
      <p:ext uri="{BB962C8B-B14F-4D97-AF65-F5344CB8AC3E}">
        <p14:creationId xmlns:p14="http://schemas.microsoft.com/office/powerpoint/2010/main" val="221794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37A0F7-0E35-D311-BC22-2F08CB3BAAF1}"/>
              </a:ext>
            </a:extLst>
          </p:cNvPr>
          <p:cNvSpPr>
            <a:spLocks noGrp="1"/>
          </p:cNvSpPr>
          <p:nvPr>
            <p:ph type="subTitle" idx="1"/>
          </p:nvPr>
        </p:nvSpPr>
        <p:spPr>
          <a:xfrm>
            <a:off x="4779818" y="430387"/>
            <a:ext cx="3879273" cy="1217600"/>
          </a:xfrm>
        </p:spPr>
        <p:txBody>
          <a:bodyPr>
            <a:normAutofit/>
          </a:bodyPr>
          <a:lstStyle/>
          <a:p>
            <a:r>
              <a:rPr lang="en-US" sz="3200" dirty="0">
                <a:latin typeface="Segoe UI Semibold" panose="020B0702040204020203" pitchFamily="34" charset="0"/>
                <a:cs typeface="Segoe UI Semibold" panose="020B0702040204020203" pitchFamily="34" charset="0"/>
              </a:rPr>
              <a:t>Composable Architecture?</a:t>
            </a:r>
          </a:p>
        </p:txBody>
      </p:sp>
      <p:sp>
        <p:nvSpPr>
          <p:cNvPr id="4" name="Subtitle 3">
            <a:extLst>
              <a:ext uri="{FF2B5EF4-FFF2-40B4-BE49-F238E27FC236}">
                <a16:creationId xmlns:a16="http://schemas.microsoft.com/office/drawing/2014/main" id="{3EF32063-3B8A-DF04-8F1C-F321576C1D5F}"/>
              </a:ext>
            </a:extLst>
          </p:cNvPr>
          <p:cNvSpPr>
            <a:spLocks noGrp="1"/>
          </p:cNvSpPr>
          <p:nvPr>
            <p:ph type="subTitle" idx="3"/>
          </p:nvPr>
        </p:nvSpPr>
        <p:spPr>
          <a:xfrm>
            <a:off x="4848373" y="1898668"/>
            <a:ext cx="3995823" cy="2448480"/>
          </a:xfrm>
        </p:spPr>
        <p:txBody>
          <a:bodyPr/>
          <a:lstStyle/>
          <a:p>
            <a:r>
              <a:rPr lang="en-US" sz="2400" dirty="0">
                <a:solidFill>
                  <a:schemeClr val="bg1"/>
                </a:solidFill>
                <a:latin typeface="Segoe UI Semilight" panose="020B0402040204020203" pitchFamily="34" charset="0"/>
                <a:cs typeface="Segoe UI Semilight" panose="020B0402040204020203" pitchFamily="34" charset="0"/>
              </a:rPr>
              <a:t>Software architecture that divides the application into smaller parts, where each part is responsible for a specific functionality</a:t>
            </a:r>
          </a:p>
        </p:txBody>
      </p:sp>
      <p:sp>
        <p:nvSpPr>
          <p:cNvPr id="9" name="Google Shape;5256;p259">
            <a:extLst>
              <a:ext uri="{FF2B5EF4-FFF2-40B4-BE49-F238E27FC236}">
                <a16:creationId xmlns:a16="http://schemas.microsoft.com/office/drawing/2014/main" id="{4A748F8F-9FD4-8DF4-B96D-9F4B83BF7285}"/>
              </a:ext>
            </a:extLst>
          </p:cNvPr>
          <p:cNvSpPr/>
          <p:nvPr/>
        </p:nvSpPr>
        <p:spPr>
          <a:xfrm rot="10800000">
            <a:off x="4848374" y="1647986"/>
            <a:ext cx="1371600" cy="360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roup 83">
            <a:extLst>
              <a:ext uri="{FF2B5EF4-FFF2-40B4-BE49-F238E27FC236}">
                <a16:creationId xmlns:a16="http://schemas.microsoft.com/office/drawing/2014/main" id="{376F162C-5653-2589-5D1C-AFA7AFB053C2}"/>
              </a:ext>
            </a:extLst>
          </p:cNvPr>
          <p:cNvGrpSpPr/>
          <p:nvPr/>
        </p:nvGrpSpPr>
        <p:grpSpPr>
          <a:xfrm>
            <a:off x="173900" y="-110959"/>
            <a:ext cx="3995824" cy="4904805"/>
            <a:chOff x="173900" y="-245916"/>
            <a:chExt cx="4190283" cy="5143500"/>
          </a:xfrm>
        </p:grpSpPr>
        <p:sp>
          <p:nvSpPr>
            <p:cNvPr id="82" name="Rectangle 81">
              <a:extLst>
                <a:ext uri="{FF2B5EF4-FFF2-40B4-BE49-F238E27FC236}">
                  <a16:creationId xmlns:a16="http://schemas.microsoft.com/office/drawing/2014/main" id="{BDC8C649-5416-61F2-E5D7-8A2C6EDCCA62}"/>
                </a:ext>
              </a:extLst>
            </p:cNvPr>
            <p:cNvSpPr/>
            <p:nvPr/>
          </p:nvSpPr>
          <p:spPr>
            <a:xfrm>
              <a:off x="727718" y="2992585"/>
              <a:ext cx="3110346" cy="189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35610F2-DA95-B1A8-09EE-D87E5618E412}"/>
                </a:ext>
              </a:extLst>
            </p:cNvPr>
            <p:cNvSpPr/>
            <p:nvPr/>
          </p:nvSpPr>
          <p:spPr>
            <a:xfrm>
              <a:off x="731183" y="284021"/>
              <a:ext cx="3110346" cy="189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6A98B34A-8EB7-2AD4-BEC7-83EFBA8733BD}"/>
                </a:ext>
              </a:extLst>
            </p:cNvPr>
            <p:cNvPicPr>
              <a:picLocks noChangeAspect="1"/>
            </p:cNvPicPr>
            <p:nvPr/>
          </p:nvPicPr>
          <p:blipFill>
            <a:blip r:embed="rId3"/>
            <a:stretch>
              <a:fillRect/>
            </a:stretch>
          </p:blipFill>
          <p:spPr>
            <a:xfrm>
              <a:off x="173900" y="-245916"/>
              <a:ext cx="4190283" cy="5143500"/>
            </a:xfrm>
            <a:prstGeom prst="rect">
              <a:avLst/>
            </a:prstGeom>
          </p:spPr>
        </p:pic>
      </p:grpSp>
      <p:sp>
        <p:nvSpPr>
          <p:cNvPr id="86" name="Right Brace 85">
            <a:extLst>
              <a:ext uri="{FF2B5EF4-FFF2-40B4-BE49-F238E27FC236}">
                <a16:creationId xmlns:a16="http://schemas.microsoft.com/office/drawing/2014/main" id="{41BE6099-C113-2126-73BF-F246B93F228E}"/>
              </a:ext>
            </a:extLst>
          </p:cNvPr>
          <p:cNvSpPr/>
          <p:nvPr/>
        </p:nvSpPr>
        <p:spPr>
          <a:xfrm>
            <a:off x="3937000" y="491067"/>
            <a:ext cx="427183" cy="4296174"/>
          </a:xfrm>
          <a:prstGeom prst="rightBrace">
            <a:avLst>
              <a:gd name="adj1" fmla="val 83648"/>
              <a:gd name="adj2" fmla="val 5019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125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CBDDA-3796-74EE-981B-98901EBD9DB5}"/>
              </a:ext>
            </a:extLst>
          </p:cNvPr>
          <p:cNvPicPr>
            <a:picLocks noChangeAspect="1"/>
          </p:cNvPicPr>
          <p:nvPr/>
        </p:nvPicPr>
        <p:blipFill>
          <a:blip r:embed="rId3"/>
          <a:srcRect t="2381" b="2381"/>
          <a:stretch/>
        </p:blipFill>
        <p:spPr>
          <a:xfrm>
            <a:off x="378148" y="933839"/>
            <a:ext cx="8387703" cy="4209661"/>
          </a:xfrm>
          <a:prstGeom prst="rect">
            <a:avLst/>
          </a:prstGeom>
        </p:spPr>
      </p:pic>
    </p:spTree>
    <p:extLst>
      <p:ext uri="{BB962C8B-B14F-4D97-AF65-F5344CB8AC3E}">
        <p14:creationId xmlns:p14="http://schemas.microsoft.com/office/powerpoint/2010/main" val="389985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pplication architecture diagram">
            <a:extLst>
              <a:ext uri="{FF2B5EF4-FFF2-40B4-BE49-F238E27FC236}">
                <a16:creationId xmlns:a16="http://schemas.microsoft.com/office/drawing/2014/main" id="{2C7838F3-E50C-0769-34B9-F24C6C626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8" r="1" b="1"/>
          <a:stretch/>
        </p:blipFill>
        <p:spPr bwMode="auto">
          <a:xfrm>
            <a:off x="370058" y="914049"/>
            <a:ext cx="8403900" cy="4229400"/>
          </a:xfrm>
          <a:prstGeom prst="roundRect">
            <a:avLst>
              <a:gd name="adj" fmla="val 0"/>
            </a:avLst>
          </a:prstGeom>
          <a:solidFill>
            <a:srgbClr val="FFFFFF"/>
          </a:solidFill>
          <a:ln w="9525" cap="flat" cmpd="sng">
            <a:solidFill>
              <a:srgbClr val="21262D"/>
            </a:solidFill>
            <a:prstDash val="solid"/>
            <a:round/>
            <a:headEnd type="none" w="sm" len="sm"/>
            <a:tailEnd type="none" w="sm" len="sm"/>
          </a:ln>
          <a:effectLst>
            <a:reflection stA="20000" endPos="35000" sy="-100000" algn="bl" rotWithShape="0"/>
          </a:effectLst>
        </p:spPr>
      </p:pic>
    </p:spTree>
    <p:extLst>
      <p:ext uri="{BB962C8B-B14F-4D97-AF65-F5344CB8AC3E}">
        <p14:creationId xmlns:p14="http://schemas.microsoft.com/office/powerpoint/2010/main" val="2445479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grpSp>
        <p:nvGrpSpPr>
          <p:cNvPr id="20" name="Group 19">
            <a:extLst>
              <a:ext uri="{FF2B5EF4-FFF2-40B4-BE49-F238E27FC236}">
                <a16:creationId xmlns:a16="http://schemas.microsoft.com/office/drawing/2014/main" id="{E89CB372-5412-7235-F331-22FCFCE28FF1}"/>
              </a:ext>
            </a:extLst>
          </p:cNvPr>
          <p:cNvGrpSpPr/>
          <p:nvPr/>
        </p:nvGrpSpPr>
        <p:grpSpPr>
          <a:xfrm>
            <a:off x="3820965" y="989014"/>
            <a:ext cx="2057930" cy="1529780"/>
            <a:chOff x="3222589" y="1025526"/>
            <a:chExt cx="2330972" cy="1732748"/>
          </a:xfrm>
        </p:grpSpPr>
        <p:pic>
          <p:nvPicPr>
            <p:cNvPr id="4" name="Picture 3" descr="GitHub Copilot logo">
              <a:extLst>
                <a:ext uri="{FF2B5EF4-FFF2-40B4-BE49-F238E27FC236}">
                  <a16:creationId xmlns:a16="http://schemas.microsoft.com/office/drawing/2014/main" id="{847D56E5-70C7-731A-68DE-F627CE5E2E70}"/>
                </a:ext>
              </a:extLst>
            </p:cNvPr>
            <p:cNvPicPr>
              <a:picLocks noChangeAspect="1"/>
            </p:cNvPicPr>
            <p:nvPr/>
          </p:nvPicPr>
          <p:blipFill rotWithShape="1">
            <a:blip r:embed="rId3">
              <a:biLevel thresh="25000"/>
            </a:blip>
            <a:srcRect l="16009"/>
            <a:stretch/>
          </p:blipFill>
          <p:spPr>
            <a:xfrm>
              <a:off x="3222589" y="2373266"/>
              <a:ext cx="2330972" cy="385008"/>
            </a:xfrm>
            <a:prstGeom prst="rect">
              <a:avLst/>
            </a:prstGeom>
          </p:spPr>
        </p:pic>
        <p:pic>
          <p:nvPicPr>
            <p:cNvPr id="1028" name="Picture 4" descr="Everything you need to know about Github Copilot | by Vibhor Gautam |  Analytics Vidhya | Medium">
              <a:extLst>
                <a:ext uri="{FF2B5EF4-FFF2-40B4-BE49-F238E27FC236}">
                  <a16:creationId xmlns:a16="http://schemas.microsoft.com/office/drawing/2014/main" id="{F9C9C59F-4815-9EA3-2F96-1CFBECADE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24" b="10533"/>
            <a:stretch/>
          </p:blipFill>
          <p:spPr bwMode="auto">
            <a:xfrm>
              <a:off x="3719762" y="1025526"/>
              <a:ext cx="1336627" cy="11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D7046A-5A15-B93A-1F69-8D33AB5649E6}"/>
              </a:ext>
            </a:extLst>
          </p:cNvPr>
          <p:cNvGrpSpPr/>
          <p:nvPr/>
        </p:nvGrpSpPr>
        <p:grpSpPr>
          <a:xfrm>
            <a:off x="829466" y="989042"/>
            <a:ext cx="1940809" cy="1529724"/>
            <a:chOff x="813148" y="967765"/>
            <a:chExt cx="2271675" cy="1790509"/>
          </a:xfrm>
        </p:grpSpPr>
        <p:pic>
          <p:nvPicPr>
            <p:cNvPr id="1026" name="Picture 2" descr="Primer: Codespaces - GitHub Education">
              <a:extLst>
                <a:ext uri="{FF2B5EF4-FFF2-40B4-BE49-F238E27FC236}">
                  <a16:creationId xmlns:a16="http://schemas.microsoft.com/office/drawing/2014/main" id="{7250EE11-8E63-1124-0A7C-82C96C36D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8F1FB88-AF45-76D9-71CC-9CEBD14B5090}"/>
                </a:ext>
              </a:extLst>
            </p:cNvPr>
            <p:cNvPicPr>
              <a:picLocks noChangeAspect="1"/>
            </p:cNvPicPr>
            <p:nvPr/>
          </p:nvPicPr>
          <p:blipFill rotWithShape="1">
            <a:blip r:embed="rId6"/>
            <a:srcRect l="31531" t="28883" r="10069" b="25288"/>
            <a:stretch/>
          </p:blipFill>
          <p:spPr>
            <a:xfrm>
              <a:off x="813148" y="2385226"/>
              <a:ext cx="2271675" cy="373048"/>
            </a:xfrm>
            <a:prstGeom prst="rect">
              <a:avLst/>
            </a:prstGeom>
          </p:spPr>
        </p:pic>
      </p:grpSp>
      <p:sp>
        <p:nvSpPr>
          <p:cNvPr id="17" name="Google Shape;5260;p259">
            <a:extLst>
              <a:ext uri="{FF2B5EF4-FFF2-40B4-BE49-F238E27FC236}">
                <a16:creationId xmlns:a16="http://schemas.microsoft.com/office/drawing/2014/main" id="{E196B70B-5233-FDD3-7DA2-F9687A2CA2C8}"/>
              </a:ext>
            </a:extLst>
          </p:cNvPr>
          <p:cNvSpPr/>
          <p:nvPr/>
        </p:nvSpPr>
        <p:spPr>
          <a:xfrm>
            <a:off x="673689" y="3026926"/>
            <a:ext cx="7772400" cy="914400"/>
          </a:xfrm>
          <a:prstGeom prst="roundRect">
            <a:avLst>
              <a:gd name="adj" fmla="val 9524"/>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lvl="0" algn="ctr">
              <a:buClrTx/>
            </a:pPr>
            <a:r>
              <a:rPr lang="en-US" sz="2800" dirty="0">
                <a:solidFill>
                  <a:schemeClr val="bg1"/>
                </a:solidFill>
                <a:latin typeface="Segoe UI Semibold"/>
              </a:rPr>
              <a:t>Everything you need to start your project</a:t>
            </a:r>
            <a:endParaRPr kumimoji="0" lang="en-US" sz="2800" b="0" i="0" u="none" strike="noStrike" kern="1200" cap="none" spc="-38" normalizeH="0" baseline="0" noProof="0" dirty="0">
              <a:ln w="3175">
                <a:noFill/>
              </a:ln>
              <a:solidFill>
                <a:schemeClr val="bg1"/>
              </a:solidFill>
              <a:effectLst/>
              <a:uLnTx/>
              <a:uFillTx/>
              <a:latin typeface="Segoe UI Semibold"/>
            </a:endParaRPr>
          </a:p>
        </p:txBody>
      </p:sp>
      <p:sp>
        <p:nvSpPr>
          <p:cNvPr id="18" name="Google Shape;5269;p259">
            <a:extLst>
              <a:ext uri="{FF2B5EF4-FFF2-40B4-BE49-F238E27FC236}">
                <a16:creationId xmlns:a16="http://schemas.microsoft.com/office/drawing/2014/main" id="{F344E3B2-61B2-2F04-2042-5C1345C639AF}"/>
              </a:ext>
            </a:extLst>
          </p:cNvPr>
          <p:cNvSpPr/>
          <p:nvPr/>
        </p:nvSpPr>
        <p:spPr>
          <a:xfrm>
            <a:off x="2273889" y="3932176"/>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Connector 18">
            <a:extLst>
              <a:ext uri="{FF2B5EF4-FFF2-40B4-BE49-F238E27FC236}">
                <a16:creationId xmlns:a16="http://schemas.microsoft.com/office/drawing/2014/main" id="{3935C913-1634-5284-EC40-32ACF3B319E8}"/>
              </a:ext>
              <a:ext uri="{C183D7F6-B498-43B3-948B-1728B52AA6E4}">
                <adec:decorative xmlns:adec="http://schemas.microsoft.com/office/drawing/2017/decorative" val="1"/>
              </a:ext>
            </a:extLst>
          </p:cNvPr>
          <p:cNvCxnSpPr>
            <a:cxnSpLocks/>
          </p:cNvCxnSpPr>
          <p:nvPr/>
        </p:nvCxnSpPr>
        <p:spPr>
          <a:xfrm>
            <a:off x="3295620" y="989042"/>
            <a:ext cx="0" cy="1529724"/>
          </a:xfrm>
          <a:prstGeom prst="line">
            <a:avLst/>
          </a:prstGeom>
          <a:noFill/>
          <a:ln w="12700" cap="rnd" cmpd="sng" algn="ctr">
            <a:solidFill>
              <a:srgbClr val="3A4953"/>
            </a:solidFill>
            <a:prstDash val="solid"/>
            <a:headEnd type="none" w="lg" len="med"/>
            <a:tailEnd type="none" w="lg" len="med"/>
          </a:ln>
          <a:effectLst/>
        </p:spPr>
      </p:cxnSp>
      <p:sp>
        <p:nvSpPr>
          <p:cNvPr id="6" name="TextBox 5">
            <a:extLst>
              <a:ext uri="{FF2B5EF4-FFF2-40B4-BE49-F238E27FC236}">
                <a16:creationId xmlns:a16="http://schemas.microsoft.com/office/drawing/2014/main" id="{5E4588F2-DD19-258E-A2F8-0093D437236F}"/>
              </a:ext>
            </a:extLst>
          </p:cNvPr>
          <p:cNvSpPr txBox="1"/>
          <p:nvPr/>
        </p:nvSpPr>
        <p:spPr>
          <a:xfrm>
            <a:off x="1402223" y="4246840"/>
            <a:ext cx="4572000" cy="523220"/>
          </a:xfrm>
          <a:prstGeom prst="rect">
            <a:avLst/>
          </a:prstGeom>
          <a:noFill/>
        </p:spPr>
        <p:txBody>
          <a:bodyPr wrap="square">
            <a:spAutoFit/>
          </a:bodyPr>
          <a:lstStyle/>
          <a:p>
            <a:r>
              <a:rPr lang="en-US" dirty="0">
                <a:solidFill>
                  <a:schemeClr val="bg1"/>
                </a:solidFill>
                <a:latin typeface="Segoe UI Semibold" panose="020B0702040204020203" pitchFamily="34" charset="0"/>
                <a:cs typeface="Segoe UI Semibold" panose="020B0702040204020203" pitchFamily="34" charset="0"/>
              </a:rPr>
              <a:t>Get GitHub Copilot free for Students: https://aka.ms/Copilot4Students</a:t>
            </a:r>
          </a:p>
        </p:txBody>
      </p:sp>
      <p:grpSp>
        <p:nvGrpSpPr>
          <p:cNvPr id="9" name="Group 8">
            <a:extLst>
              <a:ext uri="{FF2B5EF4-FFF2-40B4-BE49-F238E27FC236}">
                <a16:creationId xmlns:a16="http://schemas.microsoft.com/office/drawing/2014/main" id="{4324BCA0-7E5A-B8D2-C6F6-5D6963277926}"/>
              </a:ext>
            </a:extLst>
          </p:cNvPr>
          <p:cNvGrpSpPr/>
          <p:nvPr/>
        </p:nvGrpSpPr>
        <p:grpSpPr>
          <a:xfrm>
            <a:off x="734388" y="4250997"/>
            <a:ext cx="494034" cy="494034"/>
            <a:chOff x="752555" y="4149485"/>
            <a:chExt cx="494034" cy="494034"/>
          </a:xfrm>
        </p:grpSpPr>
        <p:pic>
          <p:nvPicPr>
            <p:cNvPr id="7" name="Google Shape;2925;p131">
              <a:extLst>
                <a:ext uri="{FF2B5EF4-FFF2-40B4-BE49-F238E27FC236}">
                  <a16:creationId xmlns:a16="http://schemas.microsoft.com/office/drawing/2014/main" id="{954C1192-D880-1486-2C00-6B38EFFDCED8}"/>
                </a:ext>
              </a:extLst>
            </p:cNvPr>
            <p:cNvPicPr preferRelativeResize="0"/>
            <p:nvPr/>
          </p:nvPicPr>
          <p:blipFill rotWithShape="1">
            <a:blip r:embed="rId7">
              <a:alphaModFix/>
            </a:blip>
            <a:srcRect/>
            <a:stretch/>
          </p:blipFill>
          <p:spPr>
            <a:xfrm>
              <a:off x="847633" y="4242273"/>
              <a:ext cx="303878" cy="305676"/>
            </a:xfrm>
            <a:prstGeom prst="rect">
              <a:avLst/>
            </a:prstGeom>
            <a:noFill/>
            <a:ln>
              <a:noFill/>
            </a:ln>
          </p:spPr>
        </p:pic>
        <p:sp>
          <p:nvSpPr>
            <p:cNvPr id="8" name="Google Shape;2734;p151">
              <a:extLst>
                <a:ext uri="{FF2B5EF4-FFF2-40B4-BE49-F238E27FC236}">
                  <a16:creationId xmlns:a16="http://schemas.microsoft.com/office/drawing/2014/main" id="{E00F7A44-DE2F-8A18-A7C2-AE56CF80B9AB}"/>
                </a:ext>
              </a:extLst>
            </p:cNvPr>
            <p:cNvSpPr/>
            <p:nvPr/>
          </p:nvSpPr>
          <p:spPr>
            <a:xfrm>
              <a:off x="752555" y="4149485"/>
              <a:ext cx="494034" cy="494034"/>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 name="Straight Connector 1">
            <a:extLst>
              <a:ext uri="{FF2B5EF4-FFF2-40B4-BE49-F238E27FC236}">
                <a16:creationId xmlns:a16="http://schemas.microsoft.com/office/drawing/2014/main" id="{3D83F785-0099-5441-A40A-3F73F1E0795E}"/>
              </a:ext>
              <a:ext uri="{C183D7F6-B498-43B3-948B-1728B52AA6E4}">
                <adec:decorative xmlns:adec="http://schemas.microsoft.com/office/drawing/2017/decorative" val="1"/>
              </a:ext>
            </a:extLst>
          </p:cNvPr>
          <p:cNvCxnSpPr>
            <a:cxnSpLocks/>
          </p:cNvCxnSpPr>
          <p:nvPr/>
        </p:nvCxnSpPr>
        <p:spPr>
          <a:xfrm>
            <a:off x="6404240" y="989042"/>
            <a:ext cx="0" cy="1529724"/>
          </a:xfrm>
          <a:prstGeom prst="line">
            <a:avLst/>
          </a:prstGeom>
          <a:noFill/>
          <a:ln w="12700" cap="rnd" cmpd="sng" algn="ctr">
            <a:solidFill>
              <a:srgbClr val="3A4953"/>
            </a:solidFill>
            <a:prstDash val="solid"/>
            <a:headEnd type="none" w="lg" len="med"/>
            <a:tailEnd type="none" w="lg" len="med"/>
          </a:ln>
          <a:effectLst/>
        </p:spPr>
      </p:cxnSp>
      <p:pic>
        <p:nvPicPr>
          <p:cNvPr id="3" name="Picture 2" descr="How to Download Microsoft Azure Architecture Icons? - Power Community">
            <a:extLst>
              <a:ext uri="{FF2B5EF4-FFF2-40B4-BE49-F238E27FC236}">
                <a16:creationId xmlns:a16="http://schemas.microsoft.com/office/drawing/2014/main" id="{ACCC0D83-6C05-69EB-F971-236FD0B321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9587" y="1052618"/>
            <a:ext cx="1402572" cy="140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2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grpSp>
        <p:nvGrpSpPr>
          <p:cNvPr id="21" name="Group 20">
            <a:extLst>
              <a:ext uri="{FF2B5EF4-FFF2-40B4-BE49-F238E27FC236}">
                <a16:creationId xmlns:a16="http://schemas.microsoft.com/office/drawing/2014/main" id="{D6D7046A-5A15-B93A-1F69-8D33AB5649E6}"/>
              </a:ext>
            </a:extLst>
          </p:cNvPr>
          <p:cNvGrpSpPr/>
          <p:nvPr/>
        </p:nvGrpSpPr>
        <p:grpSpPr>
          <a:xfrm>
            <a:off x="470452" y="1916939"/>
            <a:ext cx="1661560" cy="1309623"/>
            <a:chOff x="813148" y="967765"/>
            <a:chExt cx="2271675" cy="1790509"/>
          </a:xfrm>
        </p:grpSpPr>
        <p:pic>
          <p:nvPicPr>
            <p:cNvPr id="1026" name="Picture 2" descr="Primer: Codespaces - GitHub Education">
              <a:extLst>
                <a:ext uri="{FF2B5EF4-FFF2-40B4-BE49-F238E27FC236}">
                  <a16:creationId xmlns:a16="http://schemas.microsoft.com/office/drawing/2014/main" id="{7250EE11-8E63-1124-0A7C-82C96C36D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8F1FB88-AF45-76D9-71CC-9CEBD14B5090}"/>
                </a:ext>
              </a:extLst>
            </p:cNvPr>
            <p:cNvPicPr>
              <a:picLocks noChangeAspect="1"/>
            </p:cNvPicPr>
            <p:nvPr/>
          </p:nvPicPr>
          <p:blipFill rotWithShape="1">
            <a:blip r:embed="rId4"/>
            <a:srcRect l="31531" t="28883" r="10069" b="25288"/>
            <a:stretch/>
          </p:blipFill>
          <p:spPr>
            <a:xfrm>
              <a:off x="813148" y="2385226"/>
              <a:ext cx="2271675" cy="373048"/>
            </a:xfrm>
            <a:prstGeom prst="rect">
              <a:avLst/>
            </a:prstGeom>
          </p:spPr>
        </p:pic>
      </p:grpSp>
      <p:sp>
        <p:nvSpPr>
          <p:cNvPr id="17" name="Google Shape;5260;p259">
            <a:extLst>
              <a:ext uri="{FF2B5EF4-FFF2-40B4-BE49-F238E27FC236}">
                <a16:creationId xmlns:a16="http://schemas.microsoft.com/office/drawing/2014/main" id="{E196B70B-5233-FDD3-7DA2-F9687A2CA2C8}"/>
              </a:ext>
            </a:extLst>
          </p:cNvPr>
          <p:cNvSpPr/>
          <p:nvPr/>
        </p:nvSpPr>
        <p:spPr>
          <a:xfrm>
            <a:off x="2556163" y="422195"/>
            <a:ext cx="6283037" cy="4216563"/>
          </a:xfrm>
          <a:prstGeom prst="roundRect">
            <a:avLst>
              <a:gd name="adj" fmla="val 3422"/>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Quick and easy to create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Set up fully configured cloud-hosted development environments in minutes</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1800" kern="1200" dirty="0">
              <a:solidFill>
                <a:srgbClr val="E6E6E6">
                  <a:lumMod val="75000"/>
                </a:srgbClr>
              </a:solidFill>
              <a:latin typeface="Segoe UI"/>
            </a:endParaRPr>
          </a:p>
          <a:p>
            <a:pPr defTabSz="914221">
              <a:buClr>
                <a:srgbClr val="585858"/>
              </a:buClr>
              <a:buSzPts val="1800"/>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Easier remote work with cloud environments</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lang="en-US" sz="1800" dirty="0">
                <a:solidFill>
                  <a:srgbClr val="E6E6E6">
                    <a:lumMod val="75000"/>
                  </a:srgbClr>
                </a:solidFill>
                <a:latin typeface="Segoe UI"/>
              </a:rPr>
              <a:t>Work on multiple projects simultaneously without being slowed down by compute-intensive tasks</a:t>
            </a: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Develop wherever you are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Edit, run, and debug apps from any device with an editor that supports Git repos, extensions, and CLI</a:t>
            </a:r>
          </a:p>
        </p:txBody>
      </p:sp>
      <p:sp>
        <p:nvSpPr>
          <p:cNvPr id="18" name="Google Shape;5269;p259">
            <a:extLst>
              <a:ext uri="{FF2B5EF4-FFF2-40B4-BE49-F238E27FC236}">
                <a16:creationId xmlns:a16="http://schemas.microsoft.com/office/drawing/2014/main" id="{F344E3B2-61B2-2F04-2042-5C1345C639AF}"/>
              </a:ext>
            </a:extLst>
          </p:cNvPr>
          <p:cNvSpPr/>
          <p:nvPr/>
        </p:nvSpPr>
        <p:spPr>
          <a:xfrm>
            <a:off x="3411681" y="4638758"/>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247"/>
        <p:cNvGrpSpPr/>
        <p:nvPr/>
      </p:nvGrpSpPr>
      <p:grpSpPr>
        <a:xfrm>
          <a:off x="0" y="0"/>
          <a:ext cx="0" cy="0"/>
          <a:chOff x="0" y="0"/>
          <a:chExt cx="0" cy="0"/>
        </a:xfrm>
      </p:grpSpPr>
      <p:sp>
        <p:nvSpPr>
          <p:cNvPr id="5" name="Google Shape;5260;p259">
            <a:extLst>
              <a:ext uri="{FF2B5EF4-FFF2-40B4-BE49-F238E27FC236}">
                <a16:creationId xmlns:a16="http://schemas.microsoft.com/office/drawing/2014/main" id="{50EC2BA6-E922-49A4-128A-0698DA1F50F7}"/>
              </a:ext>
            </a:extLst>
          </p:cNvPr>
          <p:cNvSpPr/>
          <p:nvPr/>
        </p:nvSpPr>
        <p:spPr>
          <a:xfrm>
            <a:off x="304800" y="445528"/>
            <a:ext cx="6283037" cy="4216563"/>
          </a:xfrm>
          <a:prstGeom prst="roundRect">
            <a:avLst>
              <a:gd name="adj" fmla="val 3422"/>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Convert comments to code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GitHub Copilot uses the OpenAI Codex to suggest code and entire functions in real-time, right from your editor.</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1800" kern="1200" dirty="0">
              <a:solidFill>
                <a:srgbClr val="E6E6E6">
                  <a:lumMod val="75000"/>
                </a:srgbClr>
              </a:solidFill>
              <a:latin typeface="Segoe UI"/>
            </a:endParaRPr>
          </a:p>
          <a:p>
            <a:pPr defTabSz="914221">
              <a:buClr>
                <a:srgbClr val="585858"/>
              </a:buClr>
              <a:buSzPts val="1800"/>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Autofill for repetitive code</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lang="en-US" sz="1800" dirty="0">
                <a:solidFill>
                  <a:srgbClr val="E6E6E6">
                    <a:lumMod val="75000"/>
                  </a:srgbClr>
                </a:solidFill>
                <a:latin typeface="Segoe UI"/>
              </a:rPr>
              <a:t>Quickly produces boilerplate and fills in repetitive code patterns</a:t>
            </a:r>
          </a:p>
          <a:p>
            <a:pPr defTabSz="914221">
              <a:buClr>
                <a:srgbClr val="585858"/>
              </a:buClr>
              <a:buSzPts val="1800"/>
              <a:defRPr/>
            </a:pPr>
            <a:endPar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t>Show alternatives</a:t>
            </a:r>
            <a:br>
              <a:rPr kumimoji="0" lang="en-US" sz="2400" b="0" i="0" u="none" strike="noStrike" kern="1200" cap="none" spc="0" normalizeH="0" baseline="0" noProof="0" dirty="0">
                <a:ln>
                  <a:noFill/>
                </a:ln>
                <a:solidFill>
                  <a:srgbClr val="FFFFFF"/>
                </a:solidFill>
                <a:effectLst/>
                <a:uLnTx/>
                <a:uFillTx/>
                <a:latin typeface="Segoe UI Semibold"/>
                <a:cs typeface="Arial"/>
                <a:sym typeface="Arial"/>
              </a:rPr>
            </a:br>
            <a:r>
              <a:rPr kumimoji="0" lang="en-US" sz="1800" b="0" i="0" u="none" strike="noStrike" kern="1200" cap="none" spc="0" normalizeH="0" baseline="0" noProof="0" dirty="0">
                <a:ln>
                  <a:noFill/>
                </a:ln>
                <a:solidFill>
                  <a:srgbClr val="E6E6E6">
                    <a:lumMod val="75000"/>
                  </a:srgbClr>
                </a:solidFill>
                <a:effectLst/>
                <a:uLnTx/>
                <a:uFillTx/>
                <a:latin typeface="Segoe UI"/>
                <a:cs typeface="Arial"/>
                <a:sym typeface="Arial"/>
              </a:rPr>
              <a:t>Show a list of solutions to use as provided, or edit to meet your needs</a:t>
            </a:r>
          </a:p>
        </p:txBody>
      </p:sp>
      <p:sp>
        <p:nvSpPr>
          <p:cNvPr id="18" name="Google Shape;5269;p259">
            <a:extLst>
              <a:ext uri="{FF2B5EF4-FFF2-40B4-BE49-F238E27FC236}">
                <a16:creationId xmlns:a16="http://schemas.microsoft.com/office/drawing/2014/main" id="{F344E3B2-61B2-2F04-2042-5C1345C639AF}"/>
              </a:ext>
            </a:extLst>
          </p:cNvPr>
          <p:cNvSpPr/>
          <p:nvPr/>
        </p:nvSpPr>
        <p:spPr>
          <a:xfrm>
            <a:off x="1160318" y="4643791"/>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AD83CA3E-9ADB-BAB3-BFF2-26F190DF13C7}"/>
              </a:ext>
            </a:extLst>
          </p:cNvPr>
          <p:cNvGrpSpPr/>
          <p:nvPr/>
        </p:nvGrpSpPr>
        <p:grpSpPr>
          <a:xfrm>
            <a:off x="6871727" y="1872497"/>
            <a:ext cx="1881334" cy="1398506"/>
            <a:chOff x="3222589" y="1025526"/>
            <a:chExt cx="2330972" cy="1732748"/>
          </a:xfrm>
        </p:grpSpPr>
        <p:pic>
          <p:nvPicPr>
            <p:cNvPr id="3" name="Picture 2" descr="GitHub Copilot logo">
              <a:extLst>
                <a:ext uri="{FF2B5EF4-FFF2-40B4-BE49-F238E27FC236}">
                  <a16:creationId xmlns:a16="http://schemas.microsoft.com/office/drawing/2014/main" id="{C62A94D4-D84E-91DA-4BCE-43BCA0C69B65}"/>
                </a:ext>
              </a:extLst>
            </p:cNvPr>
            <p:cNvPicPr>
              <a:picLocks noChangeAspect="1"/>
            </p:cNvPicPr>
            <p:nvPr/>
          </p:nvPicPr>
          <p:blipFill rotWithShape="1">
            <a:blip r:embed="rId3">
              <a:biLevel thresh="25000"/>
            </a:blip>
            <a:srcRect l="16009"/>
            <a:stretch/>
          </p:blipFill>
          <p:spPr>
            <a:xfrm>
              <a:off x="3222589" y="2373266"/>
              <a:ext cx="2330972" cy="385008"/>
            </a:xfrm>
            <a:prstGeom prst="rect">
              <a:avLst/>
            </a:prstGeom>
          </p:spPr>
        </p:pic>
        <p:pic>
          <p:nvPicPr>
            <p:cNvPr id="4" name="Picture 4" descr="Everything you need to know about Github Copilot | by Vibhor Gautam |  Analytics Vidhya | Medium">
              <a:extLst>
                <a:ext uri="{FF2B5EF4-FFF2-40B4-BE49-F238E27FC236}">
                  <a16:creationId xmlns:a16="http://schemas.microsoft.com/office/drawing/2014/main" id="{1DC3F50E-938E-6B15-C3F9-9B58D3C369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24" b="10533"/>
            <a:stretch/>
          </p:blipFill>
          <p:spPr bwMode="auto">
            <a:xfrm>
              <a:off x="3719762" y="1025526"/>
              <a:ext cx="1336627" cy="11179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143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44861D-5607-2D60-C13E-9F34464D2502}"/>
              </a:ext>
            </a:extLst>
          </p:cNvPr>
          <p:cNvSpPr txBox="1"/>
          <p:nvPr/>
        </p:nvSpPr>
        <p:spPr>
          <a:xfrm>
            <a:off x="601206" y="2096194"/>
            <a:ext cx="7482799" cy="769441"/>
          </a:xfrm>
          <a:prstGeom prst="rect">
            <a:avLst/>
          </a:prstGeom>
          <a:noFill/>
        </p:spPr>
        <p:txBody>
          <a:bodyPr wrap="square">
            <a:spAutoFit/>
          </a:bodyPr>
          <a:lstStyle/>
          <a:p>
            <a:pPr marL="0" lvl="0" indent="0" defTabSz="914400" eaLnBrk="1" fontAlgn="auto" latinLnBrk="0" hangingPunct="1">
              <a:buClrTx/>
              <a:buSzTx/>
              <a:buFont typeface="Arial"/>
              <a:buNone/>
              <a:tabLst/>
              <a:defRPr/>
            </a:pPr>
            <a:r>
              <a:rPr kumimoji="0" lang="pt-BR" sz="2200" b="0" i="0" u="none" strike="noStrike" kern="1200" cap="none" spc="-38" normalizeH="0" baseline="0" noProof="0" dirty="0">
                <a:ln w="3175">
                  <a:noFill/>
                </a:ln>
                <a:solidFill>
                  <a:srgbClr val="101A26"/>
                </a:solidFill>
                <a:effectLst/>
                <a:uLnTx/>
                <a:uFillTx/>
                <a:latin typeface="Segoe UI Semibold"/>
                <a:cs typeface="Arial"/>
                <a:sym typeface="Arial"/>
              </a:rPr>
              <a:t>A</a:t>
            </a:r>
            <a:r>
              <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rPr>
              <a:t>t this moment, you can run a</a:t>
            </a:r>
            <a:r>
              <a:rPr lang="en-US" sz="2200" kern="1200" spc="-38" dirty="0">
                <a:ln w="3175">
                  <a:noFill/>
                </a:ln>
                <a:solidFill>
                  <a:srgbClr val="101A26"/>
                </a:solidFill>
                <a:latin typeface="Segoe UI Semibold"/>
              </a:rPr>
              <a:t> demonstration of Contoso Real Estate on </a:t>
            </a:r>
            <a:r>
              <a:rPr lang="en-US" sz="2200" kern="1200" spc="-38" dirty="0" err="1">
                <a:ln w="3175">
                  <a:noFill/>
                </a:ln>
                <a:solidFill>
                  <a:srgbClr val="101A26"/>
                </a:solidFill>
                <a:latin typeface="Segoe UI Semibold"/>
              </a:rPr>
              <a:t>Codespace</a:t>
            </a:r>
            <a:r>
              <a:rPr lang="en-US" sz="2200" kern="1200" spc="-38" dirty="0">
                <a:ln w="3175">
                  <a:noFill/>
                </a:ln>
                <a:solidFill>
                  <a:srgbClr val="101A26"/>
                </a:solidFill>
                <a:latin typeface="Segoe UI Semibold"/>
              </a:rPr>
              <a:t>!</a:t>
            </a:r>
            <a:endParaRPr kumimoji="0" lang="en-US" sz="2200" b="0" i="0" u="none" strike="noStrike" kern="1200" cap="none" spc="-38" normalizeH="0" baseline="0" noProof="0" dirty="0">
              <a:ln w="3175">
                <a:noFill/>
              </a:ln>
              <a:solidFill>
                <a:srgbClr val="101A26"/>
              </a:solidFill>
              <a:effectLst/>
              <a:uLnTx/>
              <a:uFillTx/>
              <a:latin typeface="Segoe UI Semibold"/>
              <a:cs typeface="Arial"/>
              <a:sym typeface="Arial"/>
            </a:endParaRPr>
          </a:p>
        </p:txBody>
      </p:sp>
    </p:spTree>
    <p:extLst>
      <p:ext uri="{BB962C8B-B14F-4D97-AF65-F5344CB8AC3E}">
        <p14:creationId xmlns:p14="http://schemas.microsoft.com/office/powerpoint/2010/main" val="864653744"/>
      </p:ext>
    </p:extLst>
  </p:cSld>
  <p:clrMapOvr>
    <a:masterClrMapping/>
  </p:clrMapOvr>
</p:sld>
</file>

<file path=ppt/theme/theme1.xml><?xml version="1.0" encoding="utf-8"?>
<a:theme xmlns:a="http://schemas.openxmlformats.org/drawingml/2006/main" name="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A29687A2E3624C856CB9CF3DFBA82B" ma:contentTypeVersion="7" ma:contentTypeDescription="Create a new document." ma:contentTypeScope="" ma:versionID="6bfd9a2b3ea298874b70234c94bb2ec2">
  <xsd:schema xmlns:xsd="http://www.w3.org/2001/XMLSchema" xmlns:xs="http://www.w3.org/2001/XMLSchema" xmlns:p="http://schemas.microsoft.com/office/2006/metadata/properties" xmlns:ns2="230e9df3-be65-4c73-a93b-d1236ebd677e" xmlns:ns3="52a3fff5-5977-4576-a21d-ca2eadc9e254" targetNamespace="http://schemas.microsoft.com/office/2006/metadata/properties" ma:root="true" ma:fieldsID="06aaf62f4340875dd98cb112b7ad035a" ns2:_="" ns3:_="">
    <xsd:import namespace="230e9df3-be65-4c73-a93b-d1236ebd677e"/>
    <xsd:import namespace="52a3fff5-5977-4576-a21d-ca2eadc9e254"/>
    <xsd:element name="properties">
      <xsd:complexType>
        <xsd:sequence>
          <xsd:element name="documentManagement">
            <xsd:complexType>
              <xsd:all>
                <xsd:element ref="ns2:_dlc_DocId" minOccurs="0"/>
                <xsd:element ref="ns2:_dlc_DocIdUrl" minOccurs="0"/>
                <xsd:element ref="ns2:_dlc_DocIdPersistId" minOccurs="0"/>
                <xsd:element ref="ns3:Confidentiality"/>
                <xsd:element ref="ns3:MediaServiceMetadata" minOccurs="0"/>
                <xsd:element ref="ns3:MediaServiceFastMetadata" minOccurs="0"/>
                <xsd:element ref="ns3:DescUse" minOccurs="0"/>
                <xsd:element ref="ns3:MediaServiceAutoKeyPoints" minOccurs="0"/>
                <xsd:element ref="ns3:MediaServiceKeyPoints" minOccurs="0"/>
                <xsd:element ref="ns3:CustomerScenar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2a3fff5-5977-4576-a21d-ca2eadc9e254" elementFormDefault="qualified">
    <xsd:import namespace="http://schemas.microsoft.com/office/2006/documentManagement/types"/>
    <xsd:import namespace="http://schemas.microsoft.com/office/infopath/2007/PartnerControls"/>
    <xsd:element name="Confidentiality" ma:index="11" ma:displayName="Confidentiality" ma:format="Dropdown" ma:internalName="Confidentiality">
      <xsd:simpleType>
        <xsd:restriction base="dms:Choice">
          <xsd:enumeration value="Internal Only"/>
          <xsd:enumeration value="Customer Ready"/>
          <xsd:enumeration value="N/A"/>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escUse" ma:index="14" nillable="true" ma:displayName="Asset Desc" ma:format="Dropdown" ma:internalName="DescUse">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ustomerScenario" ma:index="17" nillable="true" ma:displayName="Customer Scenario" ma:format="Dropdown" ma:internalName="CustomerScenario">
      <xsd:simpleType>
        <xsd:restriction base="dms:Choice">
          <xsd:enumeration value="Accelerate Software Delivery"/>
          <xsd:enumeration value="Drive Developer Engagement"/>
          <xsd:enumeration value="Bot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fidentiality xmlns="52a3fff5-5977-4576-a21d-ca2eadc9e254">Customer Ready</Confidentiality>
    <_dlc_DocId xmlns="230e9df3-be65-4c73-a93b-d1236ebd677e">X3SREQVRDEPR-1109053146-18</_dlc_DocId>
    <DescUse xmlns="52a3fff5-5977-4576-a21d-ca2eadc9e254">Pitch deck for GitHub Enterprise in PPT format.</DescUse>
    <_dlc_DocIdUrl xmlns="230e9df3-be65-4c73-a93b-d1236ebd677e">
      <Url>https://microsoft.sharepoint.com/teams/GithubSales/_layouts/15/DocIdRedir.aspx?ID=X3SREQVRDEPR-1109053146-18</Url>
      <Description>X3SREQVRDEPR-1109053146-18</Description>
    </_dlc_DocIdUrl>
    <CustomerScenario xmlns="52a3fff5-5977-4576-a21d-ca2eadc9e254"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96B99E-C325-4C22-AA47-769D50D76617}">
  <ds:schemaRefs>
    <ds:schemaRef ds:uri="230e9df3-be65-4c73-a93b-d1236ebd677e"/>
    <ds:schemaRef ds:uri="52a3fff5-5977-4576-a21d-ca2eadc9e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6AD378-A1F9-4A83-9AF4-3234155472CB}">
  <ds:schemaRefs>
    <ds:schemaRef ds:uri="230e9df3-be65-4c73-a93b-d1236ebd677e"/>
    <ds:schemaRef ds:uri="52a3fff5-5977-4576-a21d-ca2eadc9e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D56918D-9FD0-4F2A-A38A-76D9718B4F87}">
  <ds:schemaRefs>
    <ds:schemaRef ds:uri="http://schemas.microsoft.com/sharepoint/events"/>
  </ds:schemaRefs>
</ds:datastoreItem>
</file>

<file path=customXml/itemProps4.xml><?xml version="1.0" encoding="utf-8"?>
<ds:datastoreItem xmlns:ds="http://schemas.openxmlformats.org/officeDocument/2006/customXml" ds:itemID="{832F3B16-F605-4A63-9916-E0196BDCCEA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1689</TotalTime>
  <Words>1533</Words>
  <Application>Microsoft Office PowerPoint</Application>
  <PresentationFormat>On-screen Show (16:9)</PresentationFormat>
  <Paragraphs>125</Paragraphs>
  <Slides>15</Slides>
  <Notes>14</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Mona Sans</vt:lpstr>
      <vt:lpstr>Segoe UI Semilight</vt:lpstr>
      <vt:lpstr>Wingdings</vt:lpstr>
      <vt:lpstr>Consolas</vt:lpstr>
      <vt:lpstr>Segoe UI Semibold</vt:lpstr>
      <vt:lpstr>Segoe UI Bold</vt:lpstr>
      <vt:lpstr>Roboto Mono</vt:lpstr>
      <vt:lpstr>Google Sans</vt:lpstr>
      <vt:lpstr>Segoe UI</vt:lpstr>
      <vt:lpstr>Arial</vt:lpstr>
      <vt:lpstr>GitHub PMM Presentation Template</vt:lpstr>
      <vt:lpstr>1_GitHub PMM Presentation Template</vt:lpstr>
      <vt:lpstr>Contoso Real Estate Enterprise-grade Reference Architecture for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 Pitch Deck</dc:title>
  <cp:lastModifiedBy>Cynthia Zanoni</cp:lastModifiedBy>
  <cp:revision>122</cp:revision>
  <dcterms:modified xsi:type="dcterms:W3CDTF">2023-08-01T02:54:46Z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0x010100DDA29687A2E3624C856CB9CF3DFBA82B</vt:lpwstr>
  </property>
  <property fmtid="{D5CDD505-2E9C-101B-9397-08002B2CF9AE}" pid="3" name="_dlc_DocIdItemGuid">
    <vt:lpwstr>93265e57-6bce-4174-abc5-b75b6abcb1a7</vt:lpwstr>
  </property>
</Properties>
</file>